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698" r:id="rId2"/>
    <p:sldId id="256" r:id="rId3"/>
    <p:sldId id="257" r:id="rId4"/>
    <p:sldId id="258" r:id="rId5"/>
    <p:sldId id="259" r:id="rId6"/>
    <p:sldId id="260" r:id="rId7"/>
    <p:sldId id="261" r:id="rId8"/>
    <p:sldId id="718" r:id="rId9"/>
    <p:sldId id="725" r:id="rId10"/>
    <p:sldId id="731" r:id="rId11"/>
    <p:sldId id="729" r:id="rId12"/>
    <p:sldId id="730" r:id="rId13"/>
    <p:sldId id="728" r:id="rId14"/>
    <p:sldId id="717" r:id="rId15"/>
    <p:sldId id="72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4" autoAdjust="0"/>
    <p:restoredTop sz="79812" autoAdjust="0"/>
  </p:normalViewPr>
  <p:slideViewPr>
    <p:cSldViewPr snapToGrid="0">
      <p:cViewPr varScale="1">
        <p:scale>
          <a:sx n="79" d="100"/>
          <a:sy n="79" d="100"/>
        </p:scale>
        <p:origin x="65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577115F0-C6BD-F240-B7C0-1CF8E8B76EF7}"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88785-74B1-0A44-ABF8-2B10A8B2F0E2}" type="slidenum">
              <a:rPr lang="en-US" smtClean="0"/>
              <a:t>‹#›</a:t>
            </a:fld>
            <a:endParaRPr lang="en-US"/>
          </a:p>
        </p:txBody>
      </p:sp>
    </p:spTree>
    <p:extLst>
      <p:ext uri="{BB962C8B-B14F-4D97-AF65-F5344CB8AC3E}">
        <p14:creationId xmlns:p14="http://schemas.microsoft.com/office/powerpoint/2010/main" val="649151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ihe.uga.edu/" TargetMode="External"/><Relationship Id="rId3" Type="http://schemas.openxmlformats.org/officeDocument/2006/relationships/hyperlink" Target="https://spia.uga.edu/" TargetMode="External"/><Relationship Id="rId7" Type="http://schemas.openxmlformats.org/officeDocument/2006/relationships/hyperlink" Target="https://coe.uga.edu/"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terry.uga.edu/no-1-in-value-georgia-mba-leads-financial-times-global-ranking/" TargetMode="External"/><Relationship Id="rId5" Type="http://schemas.openxmlformats.org/officeDocument/2006/relationships/hyperlink" Target="http://terry.uga.edu/" TargetMode="External"/><Relationship Id="rId4" Type="http://schemas.openxmlformats.org/officeDocument/2006/relationships/hyperlink" Target="http://rx.uga.edu/"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600"/>
              </a:spcBef>
              <a:spcAft>
                <a:spcPts val="600"/>
              </a:spcAft>
              <a:buFont typeface="Symbol" pitchFamily="2" charset="2"/>
              <a:buChar char=""/>
            </a:pPr>
            <a:endParaRPr lang="en-US" sz="12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7DBF397-2A2E-5243-9C89-299CAB272396}" type="slidenum">
              <a:rPr lang="en-US" smtClean="0"/>
              <a:t>1</a:t>
            </a:fld>
            <a:endParaRPr lang="en-US"/>
          </a:p>
        </p:txBody>
      </p:sp>
    </p:spTree>
    <p:extLst>
      <p:ext uri="{BB962C8B-B14F-4D97-AF65-F5344CB8AC3E}">
        <p14:creationId xmlns:p14="http://schemas.microsoft.com/office/powerpoint/2010/main" val="1121077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88785-74B1-0A44-ABF8-2B10A8B2F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8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0000"/>
              </a:lnSpc>
              <a:spcBef>
                <a:spcPts val="0"/>
              </a:spcBef>
              <a:spcAft>
                <a:spcPts val="0"/>
              </a:spcAft>
              <a:buFont typeface="Symbol" panose="05050102010706020507" pitchFamily="18" charset="2"/>
              <a:buChar char=""/>
            </a:pPr>
            <a:r>
              <a:rPr lang="en-US" sz="1400" kern="100" dirty="0">
                <a:effectLst/>
                <a:latin typeface="+mn-lt"/>
                <a:ea typeface="Calibri" panose="020F0502020204030204" pitchFamily="34" charset="0"/>
                <a:cs typeface="Times New Roman" panose="02020603050405020304" pitchFamily="18" charset="0"/>
              </a:rPr>
              <a:t>You may have heard the historic news that UGA was just approved to establish a new independent School of Medicine in Athens.</a:t>
            </a:r>
          </a:p>
          <a:p>
            <a:pPr marL="342900" marR="0" lvl="0" indent="-342900">
              <a:lnSpc>
                <a:spcPct val="100000"/>
              </a:lnSpc>
              <a:spcBef>
                <a:spcPts val="0"/>
              </a:spcBef>
              <a:spcAft>
                <a:spcPts val="800"/>
              </a:spcAft>
              <a:buFont typeface="Symbol" panose="05050102010706020507" pitchFamily="18" charset="2"/>
              <a:buChar char=""/>
            </a:pPr>
            <a:r>
              <a:rPr lang="en-US" sz="1400" i="1" kern="100" dirty="0">
                <a:effectLst/>
                <a:latin typeface="+mn-lt"/>
                <a:ea typeface="Calibri" panose="020F0502020204030204" pitchFamily="34" charset="0"/>
                <a:cs typeface="Times New Roman" panose="02020603050405020304" pitchFamily="18" charset="0"/>
              </a:rPr>
              <a:t>“The University of Georgia School of Medicine” </a:t>
            </a:r>
            <a:r>
              <a:rPr lang="en-US" sz="1400" kern="100" dirty="0">
                <a:effectLst/>
                <a:latin typeface="+mn-lt"/>
                <a:ea typeface="Calibri" panose="020F0502020204030204" pitchFamily="34" charset="0"/>
                <a:cs typeface="Times New Roman" panose="02020603050405020304" pitchFamily="18" charset="0"/>
              </a:rPr>
              <a:t>… That has a nice ring to it! </a:t>
            </a:r>
          </a:p>
          <a:p>
            <a:pPr marL="342900" marR="0" lvl="0" indent="-342900">
              <a:lnSpc>
                <a:spcPct val="100000"/>
              </a:lnSpc>
              <a:spcBef>
                <a:spcPts val="0"/>
              </a:spcBef>
              <a:spcAft>
                <a:spcPts val="0"/>
              </a:spcAft>
              <a:buFont typeface="Symbol" panose="05050102010706020507" pitchFamily="18" charset="2"/>
              <a:buChar char=""/>
            </a:pPr>
            <a:r>
              <a:rPr lang="en-US" sz="1400" kern="100" dirty="0">
                <a:effectLst/>
                <a:latin typeface="+mn-lt"/>
                <a:ea typeface="Calibri" panose="020F0502020204030204" pitchFamily="34" charset="0"/>
                <a:cs typeface="Times New Roman" panose="02020603050405020304" pitchFamily="18" charset="0"/>
              </a:rPr>
              <a:t>Guys, this is a big deal - not only for UGA but for the people of the state of Georgia and our region of the country! </a:t>
            </a:r>
          </a:p>
          <a:p>
            <a:pPr marL="342900" marR="0" lvl="0" indent="-342900">
              <a:lnSpc>
                <a:spcPct val="100000"/>
              </a:lnSpc>
              <a:spcBef>
                <a:spcPts val="0"/>
              </a:spcBef>
              <a:spcAft>
                <a:spcPts val="0"/>
              </a:spcAft>
              <a:buFont typeface="Symbol" panose="05050102010706020507" pitchFamily="18" charset="2"/>
              <a:buChar char=""/>
            </a:pPr>
            <a:r>
              <a:rPr lang="en-US" sz="1400" kern="100" dirty="0">
                <a:effectLst/>
                <a:latin typeface="+mn-lt"/>
                <a:ea typeface="Calibri" panose="020F0502020204030204" pitchFamily="34" charset="0"/>
                <a:cs typeface="Times New Roman" panose="02020603050405020304" pitchFamily="18" charset="0"/>
              </a:rPr>
              <a:t>We have a critical need for more physicians in this state and this area of the country. </a:t>
            </a:r>
          </a:p>
          <a:p>
            <a:pPr marL="342900" marR="0" lvl="0" indent="-342900">
              <a:lnSpc>
                <a:spcPct val="100000"/>
              </a:lnSpc>
              <a:spcBef>
                <a:spcPts val="0"/>
              </a:spcBef>
              <a:spcAft>
                <a:spcPts val="0"/>
              </a:spcAft>
              <a:buFont typeface="Symbol" panose="05050102010706020507" pitchFamily="18" charset="2"/>
              <a:buChar char=""/>
            </a:pPr>
            <a:r>
              <a:rPr lang="en-US" sz="1400" kern="100" dirty="0">
                <a:effectLst/>
                <a:latin typeface="+mn-lt"/>
                <a:ea typeface="Calibri" panose="020F0502020204030204" pitchFamily="34" charset="0"/>
                <a:cs typeface="Times New Roman" panose="02020603050405020304" pitchFamily="18" charset="0"/>
              </a:rPr>
              <a:t>Currently, Georgia ranks 40</a:t>
            </a:r>
            <a:r>
              <a:rPr lang="en-US" sz="1400" kern="100" baseline="30000" dirty="0">
                <a:effectLst/>
                <a:latin typeface="+mn-lt"/>
                <a:ea typeface="Calibri" panose="020F0502020204030204" pitchFamily="34" charset="0"/>
                <a:cs typeface="Times New Roman" panose="02020603050405020304" pitchFamily="18" charset="0"/>
              </a:rPr>
              <a:t>th</a:t>
            </a:r>
            <a:r>
              <a:rPr lang="en-US" sz="1400" kern="100" dirty="0">
                <a:effectLst/>
                <a:latin typeface="+mn-lt"/>
                <a:ea typeface="Calibri" panose="020F0502020204030204" pitchFamily="34" charset="0"/>
                <a:cs typeface="Times New Roman" panose="02020603050405020304" pitchFamily="18" charset="0"/>
              </a:rPr>
              <a:t> in physician to population ratio in the US.</a:t>
            </a:r>
          </a:p>
          <a:p>
            <a:pPr marL="342900" marR="0" lvl="0" indent="-342900">
              <a:lnSpc>
                <a:spcPct val="100000"/>
              </a:lnSpc>
              <a:spcBef>
                <a:spcPts val="0"/>
              </a:spcBef>
              <a:spcAft>
                <a:spcPts val="0"/>
              </a:spcAft>
              <a:buFont typeface="Symbol" panose="05050102010706020507" pitchFamily="18" charset="2"/>
              <a:buChar char=""/>
            </a:pPr>
            <a:r>
              <a:rPr lang="en-US" sz="1400" kern="100" dirty="0">
                <a:effectLst/>
                <a:latin typeface="+mn-lt"/>
                <a:ea typeface="Calibri" panose="020F0502020204030204" pitchFamily="34" charset="0"/>
                <a:cs typeface="Times New Roman" panose="02020603050405020304" pitchFamily="18" charset="0"/>
              </a:rPr>
              <a:t>This is an opportunity for us to serve our state and expand our impact across Georgia. </a:t>
            </a:r>
          </a:p>
          <a:p>
            <a:pPr marL="342900" marR="0" lvl="0" indent="-342900">
              <a:lnSpc>
                <a:spcPct val="100000"/>
              </a:lnSpc>
              <a:spcBef>
                <a:spcPts val="0"/>
              </a:spcBef>
              <a:spcAft>
                <a:spcPts val="0"/>
              </a:spcAft>
              <a:buFont typeface="Symbol" panose="05050102010706020507" pitchFamily="18" charset="2"/>
              <a:buChar char=""/>
            </a:pPr>
            <a:r>
              <a:rPr lang="en-US" sz="1400" kern="100" dirty="0">
                <a:effectLst/>
                <a:latin typeface="+mn-lt"/>
                <a:ea typeface="Calibri" panose="020F0502020204030204" pitchFamily="34" charset="0"/>
                <a:cs typeface="Times New Roman" panose="02020603050405020304" pitchFamily="18" charset="0"/>
              </a:rPr>
              <a:t>Our goal will be to attract the best medical students —  as well as the best professors and the best researchers in order to produce more physicians to serve our state and region, including underserved populations and rural communities.</a:t>
            </a:r>
          </a:p>
          <a:p>
            <a:pPr marL="342900" marR="0" lvl="0" indent="-342900">
              <a:lnSpc>
                <a:spcPct val="100000"/>
              </a:lnSpc>
              <a:spcBef>
                <a:spcPts val="0"/>
              </a:spcBef>
              <a:spcAft>
                <a:spcPts val="0"/>
              </a:spcAft>
              <a:buFont typeface="Symbol" panose="05050102010706020507" pitchFamily="18" charset="2"/>
              <a:buChar char=""/>
            </a:pPr>
            <a:r>
              <a:rPr lang="en-US" sz="1400" kern="100" dirty="0">
                <a:effectLst/>
                <a:latin typeface="+mn-lt"/>
                <a:ea typeface="Calibri" panose="020F0502020204030204" pitchFamily="34" charset="0"/>
                <a:cs typeface="Times New Roman" panose="02020603050405020304" pitchFamily="18" charset="0"/>
              </a:rPr>
              <a:t>We are proud to partner with the state to ensure that together we are able to provide quality healthcare for all Georgians.</a:t>
            </a:r>
          </a:p>
          <a:p>
            <a:pPr marL="342900" marR="0" lvl="0" indent="-342900">
              <a:lnSpc>
                <a:spcPct val="100000"/>
              </a:lnSpc>
              <a:spcBef>
                <a:spcPts val="0"/>
              </a:spcBef>
              <a:spcAft>
                <a:spcPts val="800"/>
              </a:spcAft>
              <a:buFont typeface="Symbol" panose="05050102010706020507" pitchFamily="18" charset="2"/>
              <a:buChar char=""/>
            </a:pPr>
            <a:r>
              <a:rPr lang="en-US" sz="1400" kern="100" dirty="0">
                <a:effectLst/>
                <a:latin typeface="+mn-lt"/>
                <a:ea typeface="Calibri" panose="020F0502020204030204" pitchFamily="34" charset="0"/>
                <a:cs typeface="Times New Roman" panose="02020603050405020304" pitchFamily="18" charset="0"/>
              </a:rPr>
              <a:t>To say we are excited about this opportunity would be an understatement.</a:t>
            </a:r>
          </a:p>
          <a:p>
            <a:endParaRPr lang="en-US" dirty="0"/>
          </a:p>
        </p:txBody>
      </p:sp>
      <p:sp>
        <p:nvSpPr>
          <p:cNvPr id="4" name="Slide Number Placeholder 3"/>
          <p:cNvSpPr>
            <a:spLocks noGrp="1"/>
          </p:cNvSpPr>
          <p:nvPr>
            <p:ph type="sldNum" sz="quarter" idx="5"/>
          </p:nvPr>
        </p:nvSpPr>
        <p:spPr/>
        <p:txBody>
          <a:bodyPr/>
          <a:lstStyle/>
          <a:p>
            <a:fld id="{A7C88785-74B1-0A44-ABF8-2B10A8B2F0E2}" type="slidenum">
              <a:rPr lang="en-US" smtClean="0"/>
              <a:t>11</a:t>
            </a:fld>
            <a:endParaRPr lang="en-US"/>
          </a:p>
        </p:txBody>
      </p:sp>
    </p:spTree>
    <p:extLst>
      <p:ext uri="{BB962C8B-B14F-4D97-AF65-F5344CB8AC3E}">
        <p14:creationId xmlns:p14="http://schemas.microsoft.com/office/powerpoint/2010/main" val="192119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latin typeface="+mn-lt"/>
                <a:cs typeface="Times New Roman" panose="02020603050405020304" pitchFamily="18" charset="0"/>
              </a:rPr>
              <a:t>The University of Georgia’s graduate and professional programs are among the nation’s best, according to the 2024 edition of “Best Graduate Schools” from U.S. News and World Report</a:t>
            </a:r>
            <a:r>
              <a:rPr lang="en-US" sz="1400" b="1" dirty="0">
                <a:latin typeface="+mn-lt"/>
                <a:cs typeface="Times New Roman" panose="02020603050405020304" pitchFamily="18" charset="0"/>
              </a:rPr>
              <a:t>.</a:t>
            </a:r>
          </a:p>
          <a:p>
            <a:pPr marL="171450" indent="-171450">
              <a:buFont typeface="Arial" panose="020B0604020202020204" pitchFamily="34" charset="0"/>
              <a:buChar char="•"/>
            </a:pPr>
            <a:r>
              <a:rPr lang="en-US" sz="1400" dirty="0">
                <a:latin typeface="+mn-lt"/>
                <a:cs typeface="Times New Roman" panose="02020603050405020304" pitchFamily="18" charset="0"/>
              </a:rPr>
              <a:t>UGA’s </a:t>
            </a:r>
            <a:r>
              <a:rPr lang="en-US" sz="1400" dirty="0">
                <a:latin typeface="+mn-lt"/>
                <a:cs typeface="Times New Roman" panose="02020603050405020304" pitchFamily="18" charset="0"/>
                <a:hlinkClick r:id="rId3"/>
              </a:rPr>
              <a:t>School of Public and International Affairs</a:t>
            </a:r>
            <a:r>
              <a:rPr lang="en-US" sz="1400" dirty="0">
                <a:latin typeface="+mn-lt"/>
                <a:cs typeface="Times New Roman" panose="02020603050405020304" pitchFamily="18" charset="0"/>
              </a:rPr>
              <a:t> ranked fourth overall, up three places from 2023. Three programs in the top 5: leadership (No. 2), public finance (No. 3) and local government management (No. 5). Among public institutions, the school is tied for second in the nation.</a:t>
            </a:r>
          </a:p>
          <a:p>
            <a:pPr marL="171450" indent="-171450">
              <a:buFont typeface="Arial" panose="020B0604020202020204" pitchFamily="34" charset="0"/>
              <a:buChar char="•"/>
            </a:pPr>
            <a:r>
              <a:rPr lang="en-US" sz="1400" dirty="0">
                <a:latin typeface="+mn-lt"/>
                <a:cs typeface="Times New Roman" panose="02020603050405020304" pitchFamily="18" charset="0"/>
              </a:rPr>
              <a:t>The </a:t>
            </a:r>
            <a:r>
              <a:rPr lang="en-US" sz="1400" dirty="0">
                <a:latin typeface="+mn-lt"/>
                <a:cs typeface="Times New Roman" panose="02020603050405020304" pitchFamily="18" charset="0"/>
                <a:hlinkClick r:id="rId4"/>
              </a:rPr>
              <a:t>College of Pharmacy</a:t>
            </a:r>
            <a:r>
              <a:rPr lang="en-US" sz="1400" dirty="0">
                <a:latin typeface="+mn-lt"/>
                <a:cs typeface="Times New Roman" panose="02020603050405020304" pitchFamily="18" charset="0"/>
              </a:rPr>
              <a:t> jumped to No. 15 in the nation, up nine spots from its most recent ranking.</a:t>
            </a:r>
          </a:p>
          <a:p>
            <a:pPr marL="171450" indent="-171450">
              <a:buFont typeface="Arial" panose="020B0604020202020204" pitchFamily="34" charset="0"/>
              <a:buChar char="•"/>
            </a:pPr>
            <a:r>
              <a:rPr lang="en-US" sz="1400" dirty="0">
                <a:latin typeface="+mn-lt"/>
                <a:cs typeface="Times New Roman" panose="02020603050405020304" pitchFamily="18" charset="0"/>
              </a:rPr>
              <a:t>The </a:t>
            </a:r>
            <a:r>
              <a:rPr lang="en-US" sz="1400" dirty="0">
                <a:latin typeface="+mn-lt"/>
                <a:cs typeface="Times New Roman" panose="02020603050405020304" pitchFamily="18" charset="0"/>
                <a:hlinkClick r:id="rId5"/>
              </a:rPr>
              <a:t>Terry College of Business</a:t>
            </a:r>
            <a:r>
              <a:rPr lang="en-US" sz="1400" dirty="0">
                <a:latin typeface="+mn-lt"/>
                <a:cs typeface="Times New Roman" panose="02020603050405020304" pitchFamily="18" charset="0"/>
              </a:rPr>
              <a:t> advanced to No. 27, up four places from 2023. Terry is No. 9 among public business schools, and Financial Times recently rated the University of Georgia’s full-time MBA the </a:t>
            </a:r>
            <a:r>
              <a:rPr lang="en-US" sz="1400" dirty="0">
                <a:latin typeface="+mn-lt"/>
                <a:cs typeface="Times New Roman" panose="02020603050405020304" pitchFamily="18" charset="0"/>
                <a:hlinkClick r:id="rId6"/>
              </a:rPr>
              <a:t>No. 1 value for the money worldwide</a:t>
            </a:r>
            <a:r>
              <a:rPr lang="en-US" sz="1400" dirty="0">
                <a:latin typeface="+mn-lt"/>
                <a:cs typeface="Times New Roman" panose="02020603050405020304" pitchFamily="18" charset="0"/>
              </a:rPr>
              <a:t>.</a:t>
            </a:r>
          </a:p>
          <a:p>
            <a:pPr marL="171450" indent="-171450">
              <a:buFont typeface="Arial" panose="020B0604020202020204" pitchFamily="34" charset="0"/>
              <a:buChar char="•"/>
            </a:pPr>
            <a:r>
              <a:rPr lang="en-US" sz="1400" dirty="0">
                <a:latin typeface="+mn-lt"/>
                <a:cs typeface="Times New Roman" panose="02020603050405020304" pitchFamily="18" charset="0"/>
              </a:rPr>
              <a:t>The </a:t>
            </a:r>
            <a:r>
              <a:rPr lang="en-US" sz="1400" dirty="0">
                <a:latin typeface="+mn-lt"/>
                <a:cs typeface="Times New Roman" panose="02020603050405020304" pitchFamily="18" charset="0"/>
                <a:hlinkClick r:id="rId7"/>
              </a:rPr>
              <a:t>Mary Frances Early College of Education</a:t>
            </a:r>
            <a:r>
              <a:rPr lang="en-US" sz="1400" dirty="0">
                <a:latin typeface="+mn-lt"/>
                <a:cs typeface="Times New Roman" panose="02020603050405020304" pitchFamily="18" charset="0"/>
              </a:rPr>
              <a:t> moved up one spot from last year to No. 30, and several of its programs ranked in the top 10. Notably, the school counseling program ranked No. 1 in the nation, curriculum and instruction #8, elementary teacher education #10 and secondary teacher education #10.</a:t>
            </a:r>
          </a:p>
          <a:p>
            <a:pPr marL="171450" indent="-171450">
              <a:buFont typeface="Arial" panose="020B0604020202020204" pitchFamily="34" charset="0"/>
              <a:buChar char="•"/>
            </a:pPr>
            <a:r>
              <a:rPr lang="en-US" sz="1400" dirty="0">
                <a:latin typeface="+mn-lt"/>
                <a:cs typeface="Times New Roman" panose="02020603050405020304" pitchFamily="18" charset="0"/>
              </a:rPr>
              <a:t>The higher education administration program in </a:t>
            </a:r>
            <a:r>
              <a:rPr lang="en-US" sz="1400" dirty="0">
                <a:latin typeface="+mn-lt"/>
                <a:cs typeface="Times New Roman" panose="02020603050405020304" pitchFamily="18" charset="0"/>
                <a:hlinkClick r:id="rId8"/>
              </a:rPr>
              <a:t>UGA’s Louise </a:t>
            </a:r>
            <a:r>
              <a:rPr lang="en-US" sz="1400" dirty="0" err="1">
                <a:latin typeface="+mn-lt"/>
                <a:cs typeface="Times New Roman" panose="02020603050405020304" pitchFamily="18" charset="0"/>
                <a:hlinkClick r:id="rId8"/>
              </a:rPr>
              <a:t>McBee</a:t>
            </a:r>
            <a:r>
              <a:rPr lang="en-US" sz="1400" dirty="0">
                <a:latin typeface="+mn-lt"/>
                <a:cs typeface="Times New Roman" panose="02020603050405020304" pitchFamily="18" charset="0"/>
                <a:hlinkClick r:id="rId8"/>
              </a:rPr>
              <a:t> Institute of Higher Education</a:t>
            </a:r>
            <a:r>
              <a:rPr lang="en-US" sz="1400" dirty="0">
                <a:latin typeface="+mn-lt"/>
                <a:cs typeface="Times New Roman" panose="02020603050405020304" pitchFamily="18" charset="0"/>
              </a:rPr>
              <a:t> ranked No. 7 in the nation, continuing a run of top 10 rankings dating back to 2007.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88785-74B1-0A44-ABF8-2B10A8B2F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61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88785-74B1-0A44-ABF8-2B10A8B2F0E2}" type="slidenum">
              <a:rPr lang="en-US" smtClean="0"/>
              <a:t>13</a:t>
            </a:fld>
            <a:endParaRPr lang="en-US"/>
          </a:p>
        </p:txBody>
      </p:sp>
    </p:spTree>
    <p:extLst>
      <p:ext uri="{BB962C8B-B14F-4D97-AF65-F5344CB8AC3E}">
        <p14:creationId xmlns:p14="http://schemas.microsoft.com/office/powerpoint/2010/main" val="4186477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0000"/>
              </a:lnSpc>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We love G’s, right? So here are three G’s that sum up the journey we want our alumni to take.</a:t>
            </a:r>
          </a:p>
          <a:p>
            <a:pPr marL="285750" marR="0" lvl="0" indent="-285750">
              <a:lnSpc>
                <a:spcPct val="100000"/>
              </a:lnSpc>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We want them to grow their connection with UGA</a:t>
            </a:r>
          </a:p>
          <a:p>
            <a:pPr marL="285750" marR="0" lvl="0" indent="-285750">
              <a:lnSpc>
                <a:spcPct val="100000"/>
              </a:lnSpc>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We want them to give of their passion or give to their passion at UGA</a:t>
            </a:r>
          </a:p>
          <a:p>
            <a:pPr marL="285750" marR="0" lvl="0" indent="-285750">
              <a:lnSpc>
                <a:spcPct val="100000"/>
              </a:lnSpc>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And through their strengthened connections and their deep commitment, we want them to become guides for their communities and networks—showing them how UGA can advance their specific goals and our collective future.</a:t>
            </a:r>
          </a:p>
        </p:txBody>
      </p:sp>
      <p:sp>
        <p:nvSpPr>
          <p:cNvPr id="4" name="Slide Number Placeholder 3"/>
          <p:cNvSpPr>
            <a:spLocks noGrp="1"/>
          </p:cNvSpPr>
          <p:nvPr>
            <p:ph type="sldNum" sz="quarter" idx="5"/>
          </p:nvPr>
        </p:nvSpPr>
        <p:spPr/>
        <p:txBody>
          <a:bodyPr/>
          <a:lstStyle/>
          <a:p>
            <a:fld id="{27DBF397-2A2E-5243-9C89-299CAB272396}" type="slidenum">
              <a:rPr lang="en-US" smtClean="0"/>
              <a:t>14</a:t>
            </a:fld>
            <a:endParaRPr lang="en-US"/>
          </a:p>
        </p:txBody>
      </p:sp>
    </p:spTree>
    <p:extLst>
      <p:ext uri="{BB962C8B-B14F-4D97-AF65-F5344CB8AC3E}">
        <p14:creationId xmlns:p14="http://schemas.microsoft.com/office/powerpoint/2010/main" val="1273083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60FCD-77E9-984B-85A2-9C8479C58154}" type="slidenum">
              <a:rPr lang="en-US" smtClean="0"/>
              <a:t>15</a:t>
            </a:fld>
            <a:endParaRPr lang="en-US"/>
          </a:p>
        </p:txBody>
      </p:sp>
    </p:spTree>
    <p:extLst>
      <p:ext uri="{BB962C8B-B14F-4D97-AF65-F5344CB8AC3E}">
        <p14:creationId xmlns:p14="http://schemas.microsoft.com/office/powerpoint/2010/main" val="1047979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785-74B1-0A44-ABF8-2B10A8B2F0E2}" type="slidenum">
              <a:rPr lang="en-US" smtClean="0"/>
              <a:t>2</a:t>
            </a:fld>
            <a:endParaRPr lang="en-US"/>
          </a:p>
        </p:txBody>
      </p:sp>
    </p:spTree>
    <p:extLst>
      <p:ext uri="{BB962C8B-B14F-4D97-AF65-F5344CB8AC3E}">
        <p14:creationId xmlns:p14="http://schemas.microsoft.com/office/powerpoint/2010/main" val="535319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785-74B1-0A44-ABF8-2B10A8B2F0E2}" type="slidenum">
              <a:rPr lang="en-US" smtClean="0"/>
              <a:t>3</a:t>
            </a:fld>
            <a:endParaRPr lang="en-US"/>
          </a:p>
        </p:txBody>
      </p:sp>
    </p:spTree>
    <p:extLst>
      <p:ext uri="{BB962C8B-B14F-4D97-AF65-F5344CB8AC3E}">
        <p14:creationId xmlns:p14="http://schemas.microsoft.com/office/powerpoint/2010/main" val="114161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785-74B1-0A44-ABF8-2B10A8B2F0E2}" type="slidenum">
              <a:rPr lang="en-US" smtClean="0"/>
              <a:t>4</a:t>
            </a:fld>
            <a:endParaRPr lang="en-US"/>
          </a:p>
        </p:txBody>
      </p:sp>
    </p:spTree>
    <p:extLst>
      <p:ext uri="{BB962C8B-B14F-4D97-AF65-F5344CB8AC3E}">
        <p14:creationId xmlns:p14="http://schemas.microsoft.com/office/powerpoint/2010/main" val="309554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785-74B1-0A44-ABF8-2B10A8B2F0E2}" type="slidenum">
              <a:rPr lang="en-US" smtClean="0"/>
              <a:t>5</a:t>
            </a:fld>
            <a:endParaRPr lang="en-US"/>
          </a:p>
        </p:txBody>
      </p:sp>
    </p:spTree>
    <p:extLst>
      <p:ext uri="{BB962C8B-B14F-4D97-AF65-F5344CB8AC3E}">
        <p14:creationId xmlns:p14="http://schemas.microsoft.com/office/powerpoint/2010/main" val="2592497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785-74B1-0A44-ABF8-2B10A8B2F0E2}" type="slidenum">
              <a:rPr lang="en-US" smtClean="0"/>
              <a:t>6</a:t>
            </a:fld>
            <a:endParaRPr lang="en-US"/>
          </a:p>
        </p:txBody>
      </p:sp>
    </p:spTree>
    <p:extLst>
      <p:ext uri="{BB962C8B-B14F-4D97-AF65-F5344CB8AC3E}">
        <p14:creationId xmlns:p14="http://schemas.microsoft.com/office/powerpoint/2010/main" val="62164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785-74B1-0A44-ABF8-2B10A8B2F0E2}" type="slidenum">
              <a:rPr lang="en-US" smtClean="0"/>
              <a:t>7</a:t>
            </a:fld>
            <a:endParaRPr lang="en-US"/>
          </a:p>
        </p:txBody>
      </p:sp>
    </p:spTree>
    <p:extLst>
      <p:ext uri="{BB962C8B-B14F-4D97-AF65-F5344CB8AC3E}">
        <p14:creationId xmlns:p14="http://schemas.microsoft.com/office/powerpoint/2010/main" val="171385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a:lnSpc>
                <a:spcPct val="100000"/>
              </a:lnSpc>
              <a:spcBef>
                <a:spcPts val="600"/>
              </a:spcBef>
              <a:spcAft>
                <a:spcPts val="1200"/>
              </a:spcAft>
              <a:buFont typeface="Arial" panose="020B0604020202020204" pitchFamily="34" charset="0"/>
              <a:buChar char="•"/>
            </a:pPr>
            <a:r>
              <a:rPr lang="en-US" sz="1800" b="0" i="0" u="none" strike="noStrike" dirty="0">
                <a:solidFill>
                  <a:srgbClr val="000000"/>
                </a:solidFill>
                <a:effectLst/>
                <a:latin typeface="+mn-lt"/>
                <a:cs typeface="Arial" panose="020B0604020202020204" pitchFamily="34" charset="0"/>
              </a:rPr>
              <a:t>Our great start to FY24 means that we are now trending toward over $255M for the year, which would bring our 3-year rolling average to $266.7M</a:t>
            </a:r>
          </a:p>
        </p:txBody>
      </p:sp>
      <p:sp>
        <p:nvSpPr>
          <p:cNvPr id="4" name="Slide Number Placeholder 3"/>
          <p:cNvSpPr>
            <a:spLocks noGrp="1"/>
          </p:cNvSpPr>
          <p:nvPr>
            <p:ph type="sldNum" sz="quarter" idx="5"/>
          </p:nvPr>
        </p:nvSpPr>
        <p:spPr/>
        <p:txBody>
          <a:bodyPr/>
          <a:lstStyle/>
          <a:p>
            <a:fld id="{27DBF397-2A2E-5243-9C89-299CAB272396}" type="slidenum">
              <a:rPr lang="en-US" smtClean="0"/>
              <a:t>8</a:t>
            </a:fld>
            <a:endParaRPr lang="en-US"/>
          </a:p>
        </p:txBody>
      </p:sp>
    </p:spTree>
    <p:extLst>
      <p:ext uri="{BB962C8B-B14F-4D97-AF65-F5344CB8AC3E}">
        <p14:creationId xmlns:p14="http://schemas.microsoft.com/office/powerpoint/2010/main" val="231430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60FCD-77E9-984B-85A2-9C8479C58154}" type="slidenum">
              <a:rPr lang="en-US" smtClean="0"/>
              <a:t>9</a:t>
            </a:fld>
            <a:endParaRPr lang="en-US"/>
          </a:p>
        </p:txBody>
      </p:sp>
    </p:spTree>
    <p:extLst>
      <p:ext uri="{BB962C8B-B14F-4D97-AF65-F5344CB8AC3E}">
        <p14:creationId xmlns:p14="http://schemas.microsoft.com/office/powerpoint/2010/main" val="197164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625F-A5EF-1D39-9557-E0FF0CE4FF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C75247-B882-A4DF-AFE1-D768100B20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15D3B3-4512-7754-832D-DA2877894D2D}"/>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5" name="Footer Placeholder 4">
            <a:extLst>
              <a:ext uri="{FF2B5EF4-FFF2-40B4-BE49-F238E27FC236}">
                <a16:creationId xmlns:a16="http://schemas.microsoft.com/office/drawing/2014/main" id="{FF955817-2D8B-1305-C3EE-15A5CE5F0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EF998-CCAD-73FE-63A5-4952B0E89E32}"/>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87377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A340-F5BB-ABA0-0473-558B2CA4E2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B3EC2E-57E5-D0BD-66AF-A02663D191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A9BE1-A9F1-3D25-9467-B8A3A2BBC76D}"/>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5" name="Footer Placeholder 4">
            <a:extLst>
              <a:ext uri="{FF2B5EF4-FFF2-40B4-BE49-F238E27FC236}">
                <a16:creationId xmlns:a16="http://schemas.microsoft.com/office/drawing/2014/main" id="{FEEA4D29-F95A-BB74-10D1-F4C7F2B86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C6063-549D-49A3-B9B2-86DDB4469F4D}"/>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1670272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96AB9C-0959-7E2E-9AB2-C524606C22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EB883-26F2-69A5-9F44-EA391B548D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47B66-80CE-FB31-5B3F-D49F564A8FCD}"/>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5" name="Footer Placeholder 4">
            <a:extLst>
              <a:ext uri="{FF2B5EF4-FFF2-40B4-BE49-F238E27FC236}">
                <a16:creationId xmlns:a16="http://schemas.microsoft.com/office/drawing/2014/main" id="{74E0BCA1-2415-A0E7-56F6-4B300BBFB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14DAA-02A9-B852-F7DA-A1A611F3ECF7}"/>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2720496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6454" y="-165260"/>
            <a:ext cx="471091" cy="684505"/>
          </a:xfrm>
          <a:prstGeom prst="rect">
            <a:avLst/>
          </a:prstGeom>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sp>
        <p:nvSpPr>
          <p:cNvPr id="10" name="Slide Number Placeholder 5"/>
          <p:cNvSpPr txBox="1">
            <a:spLocks/>
          </p:cNvSpPr>
          <p:nvPr userDrawn="1"/>
        </p:nvSpPr>
        <p:spPr>
          <a:xfrm>
            <a:off x="11394098" y="6282076"/>
            <a:ext cx="562541" cy="3698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800" b="1" i="0" u="sng">
                <a:solidFill>
                  <a:schemeClr val="bg1"/>
                </a:solidFill>
                <a:latin typeface="Arial" charset="0"/>
                <a:ea typeface="Arial" charset="0"/>
                <a:cs typeface="Arial" charset="0"/>
              </a:rPr>
              <a:pPr algn="l"/>
              <a:t>‹#›</a:t>
            </a:fld>
            <a:endParaRPr lang="en-US" sz="1800" b="1" i="0" u="sng">
              <a:solidFill>
                <a:schemeClr val="bg1"/>
              </a:solidFill>
              <a:latin typeface="Arial" charset="0"/>
              <a:ea typeface="Arial" charset="0"/>
              <a:cs typeface="Arial" charset="0"/>
            </a:endParaRPr>
          </a:p>
        </p:txBody>
      </p:sp>
      <p:sp>
        <p:nvSpPr>
          <p:cNvPr id="9" name="Text Placeholder 8"/>
          <p:cNvSpPr>
            <a:spLocks noGrp="1"/>
          </p:cNvSpPr>
          <p:nvPr>
            <p:ph type="body" sz="quarter" idx="12" hasCustomPrompt="1"/>
          </p:nvPr>
        </p:nvSpPr>
        <p:spPr>
          <a:xfrm>
            <a:off x="6862410" y="6311041"/>
            <a:ext cx="4527550" cy="276563"/>
          </a:xfrm>
        </p:spPr>
        <p:txBody>
          <a:bodyPr>
            <a:normAutofit/>
          </a:bodyPr>
          <a:lstStyle>
            <a:lvl1pPr marL="0" indent="0" algn="r">
              <a:buNone/>
              <a:defRPr sz="1800" b="1" i="0">
                <a:solidFill>
                  <a:schemeClr val="bg1"/>
                </a:solidFill>
                <a:latin typeface="Arial" charset="0"/>
                <a:ea typeface="Arial" charset="0"/>
                <a:cs typeface="Arial" charset="0"/>
              </a:defRPr>
            </a:lvl1pPr>
          </a:lstStyle>
          <a:p>
            <a:pPr lvl="0"/>
            <a:r>
              <a:rPr lang="en-US" sz="1800" b="1" i="0">
                <a:latin typeface="Arial" charset="0"/>
                <a:ea typeface="Arial" charset="0"/>
                <a:cs typeface="Arial" charset="0"/>
              </a:rPr>
              <a:t>sample.uga.edu</a:t>
            </a:r>
            <a:endParaRPr lang="en-US"/>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5551" y="6230983"/>
            <a:ext cx="2352932" cy="577041"/>
          </a:xfrm>
          <a:prstGeom prst="rect">
            <a:avLst/>
          </a:prstGeom>
        </p:spPr>
      </p:pic>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04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ption 1">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9" name="Picture 8"/>
          <p:cNvPicPr>
            <a:picLocks noChangeAspect="1"/>
          </p:cNvPicPr>
          <p:nvPr userDrawn="1"/>
        </p:nvPicPr>
        <p:blipFill>
          <a:blip r:embed="rId2"/>
          <a:stretch>
            <a:fillRect/>
          </a:stretch>
        </p:blipFill>
        <p:spPr>
          <a:xfrm>
            <a:off x="0" y="-1813276"/>
            <a:ext cx="2607471" cy="3788709"/>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83783" y="5496874"/>
            <a:ext cx="3824433" cy="1066476"/>
          </a:xfrm>
          <a:prstGeom prst="rect">
            <a:avLst/>
          </a:prstGeom>
        </p:spPr>
      </p:pic>
    </p:spTree>
    <p:extLst>
      <p:ext uri="{BB962C8B-B14F-4D97-AF65-F5344CB8AC3E}">
        <p14:creationId xmlns:p14="http://schemas.microsoft.com/office/powerpoint/2010/main" val="156152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8" name="Text Placeholder 7"/>
          <p:cNvSpPr>
            <a:spLocks noGrp="1"/>
          </p:cNvSpPr>
          <p:nvPr>
            <p:ph type="body" sz="quarter" idx="10" hasCustomPrompt="1"/>
          </p:nvPr>
        </p:nvSpPr>
        <p:spPr>
          <a:xfrm>
            <a:off x="931863" y="2226876"/>
            <a:ext cx="10328275" cy="908210"/>
          </a:xfrm>
        </p:spPr>
        <p:txBody>
          <a:bodyPr>
            <a:normAutofit/>
          </a:bodyPr>
          <a:lstStyle>
            <a:lvl1pPr marL="0" indent="0" algn="ctr">
              <a:lnSpc>
                <a:spcPct val="100000"/>
              </a:lnSpc>
              <a:spcBef>
                <a:spcPts val="0"/>
              </a:spcBef>
              <a:buNone/>
              <a:defRPr sz="4800" b="1" i="1" baseline="0">
                <a:solidFill>
                  <a:schemeClr val="tx1"/>
                </a:solidFill>
                <a:latin typeface="Arial" charset="0"/>
                <a:ea typeface="Arial" charset="0"/>
                <a:cs typeface="Arial" charset="0"/>
              </a:defRPr>
            </a:lvl1pPr>
          </a:lstStyle>
          <a:p>
            <a:pPr lvl="0"/>
            <a:r>
              <a:rPr lang="en-US" sz="4800" b="1" i="1">
                <a:latin typeface="Arial" charset="0"/>
                <a:ea typeface="Arial" charset="0"/>
                <a:cs typeface="Arial" charset="0"/>
              </a:rPr>
              <a:t>Thank you 48 Pt Arial Bold Italic.</a:t>
            </a:r>
            <a:endParaRPr lang="en-US"/>
          </a:p>
        </p:txBody>
      </p:sp>
      <p:sp>
        <p:nvSpPr>
          <p:cNvPr id="21" name="Text Placeholder 20"/>
          <p:cNvSpPr>
            <a:spLocks noGrp="1"/>
          </p:cNvSpPr>
          <p:nvPr>
            <p:ph type="body" sz="quarter" idx="11" hasCustomPrompt="1"/>
          </p:nvPr>
        </p:nvSpPr>
        <p:spPr>
          <a:xfrm>
            <a:off x="922338" y="3280295"/>
            <a:ext cx="10334625" cy="469900"/>
          </a:xfrm>
        </p:spPr>
        <p:txBody>
          <a:bodyPr>
            <a:normAutofit/>
          </a:bodyPr>
          <a:lstStyle>
            <a:lvl1pPr marL="0" indent="0" algn="ctr">
              <a:lnSpc>
                <a:spcPct val="100000"/>
              </a:lnSpc>
              <a:spcBef>
                <a:spcPts val="0"/>
              </a:spcBef>
              <a:buNone/>
              <a:defRPr sz="2000" b="0" i="1" baseline="0">
                <a:latin typeface="Arial" charset="0"/>
                <a:ea typeface="Arial" charset="0"/>
                <a:cs typeface="Arial" charset="0"/>
              </a:defRPr>
            </a:lvl1pPr>
          </a:lstStyle>
          <a:p>
            <a:pPr lvl="0"/>
            <a:r>
              <a:rPr lang="en-US" sz="2000" b="0" i="1">
                <a:latin typeface="Arial" charset="0"/>
                <a:ea typeface="Arial" charset="0"/>
                <a:cs typeface="Arial" charset="0"/>
              </a:rPr>
              <a:t>Questions? OR Contact Information OR Closing Statement 20 Pt Arial Italic</a:t>
            </a:r>
            <a:endParaRPr lang="en-US"/>
          </a:p>
        </p:txBody>
      </p:sp>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517F9D6-AA58-DE47-E599-6C4630DB5E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61" y="6257425"/>
            <a:ext cx="2471980" cy="485589"/>
          </a:xfrm>
          <a:prstGeom prst="rect">
            <a:avLst/>
          </a:prstGeom>
        </p:spPr>
      </p:pic>
    </p:spTree>
    <p:extLst>
      <p:ext uri="{BB962C8B-B14F-4D97-AF65-F5344CB8AC3E}">
        <p14:creationId xmlns:p14="http://schemas.microsoft.com/office/powerpoint/2010/main" val="2999821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E913-56EE-496E-C5E2-E94610663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1312D-E102-2A35-4761-CACA57F616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D0A7B-BB53-187E-6F0C-6DAABA010685}"/>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5" name="Footer Placeholder 4">
            <a:extLst>
              <a:ext uri="{FF2B5EF4-FFF2-40B4-BE49-F238E27FC236}">
                <a16:creationId xmlns:a16="http://schemas.microsoft.com/office/drawing/2014/main" id="{6C9A5710-34C0-4A8D-9242-006EDCB0D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D079D-66B9-2358-1061-E88AB0ED71E1}"/>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326017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A892-74DE-345D-EC8E-A8AC86DD47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A87DE5-F73F-F790-4066-7D8F2A3F06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EE4B6A-2F88-C708-43AB-5DF025907BE4}"/>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5" name="Footer Placeholder 4">
            <a:extLst>
              <a:ext uri="{FF2B5EF4-FFF2-40B4-BE49-F238E27FC236}">
                <a16:creationId xmlns:a16="http://schemas.microsoft.com/office/drawing/2014/main" id="{86F5C500-50F4-2B9D-8295-553E4C419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F01C1-C713-D06D-7115-BA5F9AA8782D}"/>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334085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7E7C-E941-CA30-5B5A-EEBA4FB7F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2CF12A-ECD3-CAD6-0C33-7C0B6668CE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C38BD1-781D-3274-D831-3E965E2BAF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60DED0-FC14-CAE0-B6AD-592D778343DE}"/>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6" name="Footer Placeholder 5">
            <a:extLst>
              <a:ext uri="{FF2B5EF4-FFF2-40B4-BE49-F238E27FC236}">
                <a16:creationId xmlns:a16="http://schemas.microsoft.com/office/drawing/2014/main" id="{4FF08852-1740-AF82-D4D3-7E1027FD7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0A396-BAC6-D594-2441-172397749723}"/>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67103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7AD7-3CC7-E84E-627B-90BF6137E8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C6DBB-79C3-4CE5-528D-B03978D00C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72F335-1B94-12E0-8F58-C607E0AEC1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ABE405-9442-831F-E188-CF8C57E204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AD6F1B-9D75-9868-69E3-69241CF326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6C6FE9-C2E8-8B07-8187-B60AB9DC5A10}"/>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8" name="Footer Placeholder 7">
            <a:extLst>
              <a:ext uri="{FF2B5EF4-FFF2-40B4-BE49-F238E27FC236}">
                <a16:creationId xmlns:a16="http://schemas.microsoft.com/office/drawing/2014/main" id="{F78CA8CD-0382-EB73-408A-138A890E00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5A061B-27B5-0C89-39A4-605D2686EDB8}"/>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227706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EB07-C063-D061-DD61-C96AD44342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42535B-83F2-612A-D6FE-D113F49FEF23}"/>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4" name="Footer Placeholder 3">
            <a:extLst>
              <a:ext uri="{FF2B5EF4-FFF2-40B4-BE49-F238E27FC236}">
                <a16:creationId xmlns:a16="http://schemas.microsoft.com/office/drawing/2014/main" id="{52F2DF85-56F4-0084-8634-3B36A0D04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552A23-365A-1123-7D2F-BA050ACC4C34}"/>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65906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AC914B-5CE0-A01D-B585-6C8CEF92D953}"/>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3" name="Footer Placeholder 2">
            <a:extLst>
              <a:ext uri="{FF2B5EF4-FFF2-40B4-BE49-F238E27FC236}">
                <a16:creationId xmlns:a16="http://schemas.microsoft.com/office/drawing/2014/main" id="{E9ABF8C6-2364-3522-8821-15EC75E554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458546-C000-DE36-61FF-FD83CB99BDBB}"/>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193253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CC78-51D9-8549-5879-727D25DB65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C2BF92-AC19-5552-BAB4-94FB4A946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83FBB-559C-E11A-0788-03422A978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D9FB-2B2D-C7ED-D8D8-9C7974B688F8}"/>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6" name="Footer Placeholder 5">
            <a:extLst>
              <a:ext uri="{FF2B5EF4-FFF2-40B4-BE49-F238E27FC236}">
                <a16:creationId xmlns:a16="http://schemas.microsoft.com/office/drawing/2014/main" id="{206DC9C3-64C0-92CB-6865-7BDC987F7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0B405-45A0-A206-DCF7-1FD8C1D4023E}"/>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3844344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6C486-0DC8-F78C-A4DD-2AABC5799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6E6B-2649-8176-E3B0-8F820A35BC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A504B4-F533-1629-0264-C64B538EE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4A3B3-B0C9-E908-2AD8-0C5F9B6688C3}"/>
              </a:ext>
            </a:extLst>
          </p:cNvPr>
          <p:cNvSpPr>
            <a:spLocks noGrp="1"/>
          </p:cNvSpPr>
          <p:nvPr>
            <p:ph type="dt" sz="half" idx="10"/>
          </p:nvPr>
        </p:nvSpPr>
        <p:spPr/>
        <p:txBody>
          <a:bodyPr/>
          <a:lstStyle/>
          <a:p>
            <a:fld id="{2A1BA7A4-E222-8841-95AF-C835ED471556}" type="datetimeFigureOut">
              <a:rPr lang="en-US" smtClean="0"/>
              <a:t>4/18/2024</a:t>
            </a:fld>
            <a:endParaRPr lang="en-US"/>
          </a:p>
        </p:txBody>
      </p:sp>
      <p:sp>
        <p:nvSpPr>
          <p:cNvPr id="6" name="Footer Placeholder 5">
            <a:extLst>
              <a:ext uri="{FF2B5EF4-FFF2-40B4-BE49-F238E27FC236}">
                <a16:creationId xmlns:a16="http://schemas.microsoft.com/office/drawing/2014/main" id="{8199269A-3F91-C9B5-AA0F-8BC59E59D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FB423D-617D-749A-8B7C-41574186D284}"/>
              </a:ext>
            </a:extLst>
          </p:cNvPr>
          <p:cNvSpPr>
            <a:spLocks noGrp="1"/>
          </p:cNvSpPr>
          <p:nvPr>
            <p:ph type="sldNum" sz="quarter" idx="12"/>
          </p:nvPr>
        </p:nvSpPr>
        <p:spPr/>
        <p:txBody>
          <a:bodyPr/>
          <a:lstStyle/>
          <a:p>
            <a:fld id="{D80BF24C-6C88-5D43-84E6-FFB6BCF80EDB}" type="slidenum">
              <a:rPr lang="en-US" smtClean="0"/>
              <a:t>‹#›</a:t>
            </a:fld>
            <a:endParaRPr lang="en-US"/>
          </a:p>
        </p:txBody>
      </p:sp>
    </p:spTree>
    <p:extLst>
      <p:ext uri="{BB962C8B-B14F-4D97-AF65-F5344CB8AC3E}">
        <p14:creationId xmlns:p14="http://schemas.microsoft.com/office/powerpoint/2010/main" val="308476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A1E41-ABE2-371B-9294-B38FFF234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605A4A-0CF0-77C2-C129-ECBFC8C78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E0A83-1F8A-CD92-FEE5-A9D50F40F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1BA7A4-E222-8841-95AF-C835ED471556}" type="datetimeFigureOut">
              <a:rPr lang="en-US" smtClean="0"/>
              <a:t>4/18/2024</a:t>
            </a:fld>
            <a:endParaRPr lang="en-US"/>
          </a:p>
        </p:txBody>
      </p:sp>
      <p:sp>
        <p:nvSpPr>
          <p:cNvPr id="5" name="Footer Placeholder 4">
            <a:extLst>
              <a:ext uri="{FF2B5EF4-FFF2-40B4-BE49-F238E27FC236}">
                <a16:creationId xmlns:a16="http://schemas.microsoft.com/office/drawing/2014/main" id="{4947683E-B03B-FD7E-762B-F414131A63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DC6AD3-E05C-CC96-B17B-23631B3295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BF24C-6C88-5D43-84E6-FFB6BCF80EDB}" type="slidenum">
              <a:rPr lang="en-US" smtClean="0"/>
              <a:t>‹#›</a:t>
            </a:fld>
            <a:endParaRPr lang="en-US"/>
          </a:p>
        </p:txBody>
      </p:sp>
    </p:spTree>
    <p:extLst>
      <p:ext uri="{BB962C8B-B14F-4D97-AF65-F5344CB8AC3E}">
        <p14:creationId xmlns:p14="http://schemas.microsoft.com/office/powerpoint/2010/main" val="1779185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 id="2147483733" r:id="rId13"/>
    <p:sldLayoutId id="214748373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01736" y="1655847"/>
            <a:ext cx="9788525" cy="1228654"/>
          </a:xfrm>
        </p:spPr>
        <p:txBody>
          <a:bodyPr>
            <a:noAutofit/>
          </a:bodyPr>
          <a:lstStyle/>
          <a:p>
            <a:r>
              <a:rPr lang="en-US" sz="5400" dirty="0">
                <a:latin typeface="Georgia" panose="02040502050405020303" pitchFamily="18" charset="0"/>
              </a:rPr>
              <a:t>Alumni Leadership Assembly</a:t>
            </a:r>
          </a:p>
        </p:txBody>
      </p:sp>
      <p:sp>
        <p:nvSpPr>
          <p:cNvPr id="3" name="Text Placeholder 2"/>
          <p:cNvSpPr>
            <a:spLocks noGrp="1"/>
          </p:cNvSpPr>
          <p:nvPr>
            <p:ph type="body" sz="quarter" idx="11"/>
          </p:nvPr>
        </p:nvSpPr>
        <p:spPr>
          <a:xfrm>
            <a:off x="1201736" y="3979730"/>
            <a:ext cx="9788525" cy="439278"/>
          </a:xfrm>
        </p:spPr>
        <p:txBody>
          <a:bodyPr/>
          <a:lstStyle/>
          <a:p>
            <a:r>
              <a:rPr lang="en-US" dirty="0">
                <a:latin typeface="Georgia" panose="02040502050405020303" pitchFamily="18" charset="0"/>
              </a:rPr>
              <a:t>Vice President for Development and Alumni Relations</a:t>
            </a:r>
          </a:p>
        </p:txBody>
      </p:sp>
      <p:sp>
        <p:nvSpPr>
          <p:cNvPr id="4" name="Text Placeholder 3"/>
          <p:cNvSpPr>
            <a:spLocks noGrp="1"/>
          </p:cNvSpPr>
          <p:nvPr>
            <p:ph type="body" sz="quarter" idx="12"/>
          </p:nvPr>
        </p:nvSpPr>
        <p:spPr>
          <a:xfrm>
            <a:off x="1201737" y="3429000"/>
            <a:ext cx="9788525" cy="579438"/>
          </a:xfrm>
        </p:spPr>
        <p:txBody>
          <a:bodyPr/>
          <a:lstStyle/>
          <a:p>
            <a:r>
              <a:rPr lang="en-US" dirty="0">
                <a:latin typeface="Georgia" panose="02040502050405020303" pitchFamily="18" charset="0"/>
              </a:rPr>
              <a:t>Jill S. Walton</a:t>
            </a:r>
          </a:p>
        </p:txBody>
      </p:sp>
    </p:spTree>
    <p:extLst>
      <p:ext uri="{BB962C8B-B14F-4D97-AF65-F5344CB8AC3E}">
        <p14:creationId xmlns:p14="http://schemas.microsoft.com/office/powerpoint/2010/main" val="350377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9C41A-0ABA-D4BC-B3D3-6A7746D9EC4C}"/>
              </a:ext>
            </a:extLst>
          </p:cNvPr>
          <p:cNvPicPr>
            <a:picLocks noChangeAspect="1"/>
          </p:cNvPicPr>
          <p:nvPr/>
        </p:nvPicPr>
        <p:blipFill>
          <a:blip r:embed="rId3"/>
          <a:stretch>
            <a:fillRect/>
          </a:stretch>
        </p:blipFill>
        <p:spPr>
          <a:xfrm>
            <a:off x="0" y="0"/>
            <a:ext cx="12103100" cy="6129338"/>
          </a:xfrm>
          <a:prstGeom prst="rect">
            <a:avLst/>
          </a:prstGeom>
        </p:spPr>
      </p:pic>
    </p:spTree>
    <p:extLst>
      <p:ext uri="{BB962C8B-B14F-4D97-AF65-F5344CB8AC3E}">
        <p14:creationId xmlns:p14="http://schemas.microsoft.com/office/powerpoint/2010/main" val="1518860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white lab coats&#10;&#10;Description automatically generated">
            <a:extLst>
              <a:ext uri="{FF2B5EF4-FFF2-40B4-BE49-F238E27FC236}">
                <a16:creationId xmlns:a16="http://schemas.microsoft.com/office/drawing/2014/main" id="{2EB8E3B5-971E-4C50-BADF-F22A89DD61E6}"/>
              </a:ext>
            </a:extLst>
          </p:cNvPr>
          <p:cNvPicPr>
            <a:picLocks noChangeAspect="1"/>
          </p:cNvPicPr>
          <p:nvPr/>
        </p:nvPicPr>
        <p:blipFill>
          <a:blip r:embed="rId3"/>
          <a:stretch>
            <a:fillRect/>
          </a:stretch>
        </p:blipFill>
        <p:spPr>
          <a:xfrm>
            <a:off x="134112" y="195072"/>
            <a:ext cx="11911584" cy="5949696"/>
          </a:xfrm>
          <a:prstGeom prst="rect">
            <a:avLst/>
          </a:prstGeom>
        </p:spPr>
      </p:pic>
    </p:spTree>
    <p:extLst>
      <p:ext uri="{BB962C8B-B14F-4D97-AF65-F5344CB8AC3E}">
        <p14:creationId xmlns:p14="http://schemas.microsoft.com/office/powerpoint/2010/main" val="3878628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lawn&#10;&#10;Description automatically generated">
            <a:extLst>
              <a:ext uri="{FF2B5EF4-FFF2-40B4-BE49-F238E27FC236}">
                <a16:creationId xmlns:a16="http://schemas.microsoft.com/office/drawing/2014/main" id="{01B440A7-D34B-B053-1E80-83F560A4905B}"/>
              </a:ext>
            </a:extLst>
          </p:cNvPr>
          <p:cNvPicPr>
            <a:picLocks noChangeAspect="1"/>
          </p:cNvPicPr>
          <p:nvPr/>
        </p:nvPicPr>
        <p:blipFill>
          <a:blip r:embed="rId3"/>
          <a:stretch>
            <a:fillRect/>
          </a:stretch>
        </p:blipFill>
        <p:spPr>
          <a:xfrm>
            <a:off x="170688" y="146304"/>
            <a:ext cx="11875008" cy="6010656"/>
          </a:xfrm>
          <a:prstGeom prst="rect">
            <a:avLst/>
          </a:prstGeom>
        </p:spPr>
      </p:pic>
    </p:spTree>
    <p:extLst>
      <p:ext uri="{BB962C8B-B14F-4D97-AF65-F5344CB8AC3E}">
        <p14:creationId xmlns:p14="http://schemas.microsoft.com/office/powerpoint/2010/main" val="2940649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519FED-24FE-AE27-BE11-4EE59EC48AD2}"/>
              </a:ext>
            </a:extLst>
          </p:cNvPr>
          <p:cNvSpPr>
            <a:spLocks noGrp="1"/>
          </p:cNvSpPr>
          <p:nvPr>
            <p:ph type="body" sz="quarter" idx="10"/>
          </p:nvPr>
        </p:nvSpPr>
        <p:spPr>
          <a:xfrm>
            <a:off x="1201737" y="2415815"/>
            <a:ext cx="9788525" cy="1228654"/>
          </a:xfrm>
          <a:effectLst>
            <a:glow rad="101600">
              <a:srgbClr val="BA0C2F">
                <a:alpha val="60000"/>
              </a:srgbClr>
            </a:glow>
          </a:effectLst>
        </p:spPr>
        <p:txBody>
          <a:bodyPr>
            <a:noAutofit/>
          </a:bodyPr>
          <a:lstStyle/>
          <a:p>
            <a:r>
              <a:rPr lang="en-US" sz="9600" i="1" dirty="0">
                <a:effectLst>
                  <a:glow rad="101600">
                    <a:schemeClr val="accent2">
                      <a:satMod val="175000"/>
                      <a:alpha val="40000"/>
                    </a:schemeClr>
                  </a:glow>
                  <a:outerShdw blurRad="38100" dist="38100" dir="2700000" algn="tl">
                    <a:srgbClr val="FF0000">
                      <a:alpha val="43000"/>
                    </a:srgbClr>
                  </a:outerShdw>
                </a:effectLst>
                <a:latin typeface="Georgia" panose="02040502050405020303" pitchFamily="18" charset="0"/>
                <a:cs typeface="Dreaming Outloud Script Pro" panose="020F0502020204030204" pitchFamily="66" charset="0"/>
              </a:rPr>
              <a:t>What’s Next?</a:t>
            </a:r>
          </a:p>
        </p:txBody>
      </p:sp>
    </p:spTree>
    <p:extLst>
      <p:ext uri="{BB962C8B-B14F-4D97-AF65-F5344CB8AC3E}">
        <p14:creationId xmlns:p14="http://schemas.microsoft.com/office/powerpoint/2010/main" val="63806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392D34-FA97-0413-0E44-9258722F5B23}"/>
              </a:ext>
            </a:extLst>
          </p:cNvPr>
          <p:cNvSpPr txBox="1"/>
          <p:nvPr/>
        </p:nvSpPr>
        <p:spPr>
          <a:xfrm>
            <a:off x="1194099" y="2396308"/>
            <a:ext cx="2517289" cy="1107996"/>
          </a:xfrm>
          <a:prstGeom prst="rect">
            <a:avLst/>
          </a:prstGeom>
          <a:noFill/>
        </p:spPr>
        <p:txBody>
          <a:bodyPr wrap="square" rtlCol="0">
            <a:spAutoFit/>
          </a:bodyPr>
          <a:lstStyle/>
          <a:p>
            <a:pPr algn="ctr"/>
            <a:r>
              <a:rPr lang="en-US" sz="6600" b="1" dirty="0">
                <a:solidFill>
                  <a:srgbClr val="BA0C2F"/>
                </a:solidFill>
                <a:latin typeface="Oswald SemiBold" pitchFamily="2" charset="77"/>
              </a:rPr>
              <a:t>GROW</a:t>
            </a:r>
          </a:p>
        </p:txBody>
      </p:sp>
      <p:sp>
        <p:nvSpPr>
          <p:cNvPr id="8" name="TextBox 7">
            <a:extLst>
              <a:ext uri="{FF2B5EF4-FFF2-40B4-BE49-F238E27FC236}">
                <a16:creationId xmlns:a16="http://schemas.microsoft.com/office/drawing/2014/main" id="{88ECE526-F4FA-3DAA-71D0-48D287A85D43}"/>
              </a:ext>
            </a:extLst>
          </p:cNvPr>
          <p:cNvSpPr txBox="1"/>
          <p:nvPr/>
        </p:nvSpPr>
        <p:spPr>
          <a:xfrm>
            <a:off x="4967448" y="2396308"/>
            <a:ext cx="1769426" cy="1107996"/>
          </a:xfrm>
          <a:prstGeom prst="rect">
            <a:avLst/>
          </a:prstGeom>
          <a:noFill/>
        </p:spPr>
        <p:txBody>
          <a:bodyPr wrap="square" rtlCol="0">
            <a:spAutoFit/>
          </a:bodyPr>
          <a:lstStyle/>
          <a:p>
            <a:pPr algn="ctr"/>
            <a:r>
              <a:rPr lang="en-US" sz="6600" b="1" dirty="0">
                <a:solidFill>
                  <a:srgbClr val="BA0C2F"/>
                </a:solidFill>
                <a:latin typeface="Oswald SemiBold" pitchFamily="2" charset="77"/>
              </a:rPr>
              <a:t>GIVE</a:t>
            </a:r>
          </a:p>
        </p:txBody>
      </p:sp>
      <p:sp>
        <p:nvSpPr>
          <p:cNvPr id="9" name="TextBox 8">
            <a:extLst>
              <a:ext uri="{FF2B5EF4-FFF2-40B4-BE49-F238E27FC236}">
                <a16:creationId xmlns:a16="http://schemas.microsoft.com/office/drawing/2014/main" id="{2FFE7889-6083-C659-786A-BEAA1D8BE48C}"/>
              </a:ext>
            </a:extLst>
          </p:cNvPr>
          <p:cNvSpPr txBox="1"/>
          <p:nvPr/>
        </p:nvSpPr>
        <p:spPr>
          <a:xfrm>
            <a:off x="8177988" y="2396308"/>
            <a:ext cx="2517289" cy="1107996"/>
          </a:xfrm>
          <a:prstGeom prst="rect">
            <a:avLst/>
          </a:prstGeom>
          <a:noFill/>
        </p:spPr>
        <p:txBody>
          <a:bodyPr wrap="square" rtlCol="0">
            <a:spAutoFit/>
          </a:bodyPr>
          <a:lstStyle/>
          <a:p>
            <a:pPr algn="ctr"/>
            <a:r>
              <a:rPr lang="en-US" sz="6600" b="1" dirty="0">
                <a:solidFill>
                  <a:srgbClr val="BA0C2F"/>
                </a:solidFill>
                <a:latin typeface="Oswald SemiBold" pitchFamily="2" charset="77"/>
              </a:rPr>
              <a:t>GUIDE</a:t>
            </a:r>
          </a:p>
        </p:txBody>
      </p:sp>
      <p:sp>
        <p:nvSpPr>
          <p:cNvPr id="10" name="TextBox 9">
            <a:extLst>
              <a:ext uri="{FF2B5EF4-FFF2-40B4-BE49-F238E27FC236}">
                <a16:creationId xmlns:a16="http://schemas.microsoft.com/office/drawing/2014/main" id="{1B490B5B-C354-A4E9-D1A5-6639658AB92B}"/>
              </a:ext>
            </a:extLst>
          </p:cNvPr>
          <p:cNvSpPr txBox="1"/>
          <p:nvPr/>
        </p:nvSpPr>
        <p:spPr>
          <a:xfrm>
            <a:off x="1247886" y="3353693"/>
            <a:ext cx="2409713" cy="461665"/>
          </a:xfrm>
          <a:prstGeom prst="rect">
            <a:avLst/>
          </a:prstGeom>
          <a:noFill/>
        </p:spPr>
        <p:txBody>
          <a:bodyPr wrap="square" rtlCol="0">
            <a:spAutoFit/>
          </a:bodyPr>
          <a:lstStyle/>
          <a:p>
            <a:pPr algn="ctr"/>
            <a:r>
              <a:rPr lang="en-US" sz="2400" i="1" dirty="0">
                <a:latin typeface="Georgia" panose="02040502050405020303" pitchFamily="18" charset="0"/>
              </a:rPr>
              <a:t>your connection</a:t>
            </a:r>
          </a:p>
        </p:txBody>
      </p:sp>
      <p:sp>
        <p:nvSpPr>
          <p:cNvPr id="11" name="TextBox 10">
            <a:extLst>
              <a:ext uri="{FF2B5EF4-FFF2-40B4-BE49-F238E27FC236}">
                <a16:creationId xmlns:a16="http://schemas.microsoft.com/office/drawing/2014/main" id="{8C499321-23E4-3890-32CF-2B64B61CF033}"/>
              </a:ext>
            </a:extLst>
          </p:cNvPr>
          <p:cNvSpPr txBox="1"/>
          <p:nvPr/>
        </p:nvSpPr>
        <p:spPr>
          <a:xfrm>
            <a:off x="4647303" y="3353693"/>
            <a:ext cx="2409713" cy="461665"/>
          </a:xfrm>
          <a:prstGeom prst="rect">
            <a:avLst/>
          </a:prstGeom>
          <a:noFill/>
        </p:spPr>
        <p:txBody>
          <a:bodyPr wrap="square" rtlCol="0">
            <a:spAutoFit/>
          </a:bodyPr>
          <a:lstStyle/>
          <a:p>
            <a:pPr algn="ctr"/>
            <a:r>
              <a:rPr lang="en-US" sz="2400" i="1" dirty="0">
                <a:latin typeface="Georgia" panose="02040502050405020303" pitchFamily="18" charset="0"/>
              </a:rPr>
              <a:t>your passion</a:t>
            </a:r>
          </a:p>
        </p:txBody>
      </p:sp>
      <p:sp>
        <p:nvSpPr>
          <p:cNvPr id="12" name="TextBox 11">
            <a:extLst>
              <a:ext uri="{FF2B5EF4-FFF2-40B4-BE49-F238E27FC236}">
                <a16:creationId xmlns:a16="http://schemas.microsoft.com/office/drawing/2014/main" id="{DFB74851-0450-DE24-E85F-0D0F70D59652}"/>
              </a:ext>
            </a:extLst>
          </p:cNvPr>
          <p:cNvSpPr txBox="1"/>
          <p:nvPr/>
        </p:nvSpPr>
        <p:spPr>
          <a:xfrm>
            <a:off x="8177983" y="3353693"/>
            <a:ext cx="2517294" cy="461665"/>
          </a:xfrm>
          <a:prstGeom prst="rect">
            <a:avLst/>
          </a:prstGeom>
          <a:noFill/>
        </p:spPr>
        <p:txBody>
          <a:bodyPr wrap="square" rtlCol="0">
            <a:spAutoFit/>
          </a:bodyPr>
          <a:lstStyle/>
          <a:p>
            <a:pPr algn="ctr"/>
            <a:r>
              <a:rPr lang="en-US" sz="2400" i="1" dirty="0">
                <a:latin typeface="Georgia" panose="02040502050405020303" pitchFamily="18" charset="0"/>
              </a:rPr>
              <a:t>your community</a:t>
            </a:r>
          </a:p>
        </p:txBody>
      </p:sp>
      <p:pic>
        <p:nvPicPr>
          <p:cNvPr id="14" name="Picture 13" descr="A red rectangular object with black border&#10;&#10;Description automatically generated">
            <a:extLst>
              <a:ext uri="{FF2B5EF4-FFF2-40B4-BE49-F238E27FC236}">
                <a16:creationId xmlns:a16="http://schemas.microsoft.com/office/drawing/2014/main" id="{3C54964B-522A-E4B1-4654-58915F272B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6047" y="2673300"/>
            <a:ext cx="381688" cy="554012"/>
          </a:xfrm>
          <a:prstGeom prst="rect">
            <a:avLst/>
          </a:prstGeom>
        </p:spPr>
      </p:pic>
      <p:pic>
        <p:nvPicPr>
          <p:cNvPr id="15" name="Picture 14" descr="A red rectangular object with black border&#10;&#10;Description automatically generated">
            <a:extLst>
              <a:ext uri="{FF2B5EF4-FFF2-40B4-BE49-F238E27FC236}">
                <a16:creationId xmlns:a16="http://schemas.microsoft.com/office/drawing/2014/main" id="{E0C5C0D3-FB3C-CCD0-D51F-FFB22C474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6587" y="2673300"/>
            <a:ext cx="381688" cy="554012"/>
          </a:xfrm>
          <a:prstGeom prst="rect">
            <a:avLst/>
          </a:prstGeom>
        </p:spPr>
      </p:pic>
    </p:spTree>
    <p:extLst>
      <p:ext uri="{BB962C8B-B14F-4D97-AF65-F5344CB8AC3E}">
        <p14:creationId xmlns:p14="http://schemas.microsoft.com/office/powerpoint/2010/main" val="2377561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1862" y="2974895"/>
            <a:ext cx="10328275" cy="908210"/>
          </a:xfrm>
        </p:spPr>
        <p:txBody>
          <a:bodyPr>
            <a:normAutofit fontScale="92500" lnSpcReduction="10000"/>
          </a:bodyPr>
          <a:lstStyle/>
          <a:p>
            <a:r>
              <a:rPr lang="en-US" sz="6000" i="0" dirty="0">
                <a:latin typeface="Oswald Medium" pitchFamily="2" charset="77"/>
              </a:rPr>
              <a:t>GO DAWGS!</a:t>
            </a:r>
          </a:p>
        </p:txBody>
      </p:sp>
    </p:spTree>
    <p:extLst>
      <p:ext uri="{BB962C8B-B14F-4D97-AF65-F5344CB8AC3E}">
        <p14:creationId xmlns:p14="http://schemas.microsoft.com/office/powerpoint/2010/main" val="28383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2CCC24-4D20-642D-10A1-2DB6681AC891}"/>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AE7FDFDE-68F4-3426-413B-1034C24F180F}"/>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3BBA26E-2CD0-45F8-B38C-54408BCA5A50}"/>
              </a:ext>
            </a:extLst>
          </p:cNvPr>
          <p:cNvPicPr>
            <a:picLocks noChangeAspect="1"/>
          </p:cNvPicPr>
          <p:nvPr/>
        </p:nvPicPr>
        <p:blipFill>
          <a:blip r:embed="rId3"/>
          <a:stretch>
            <a:fillRect/>
          </a:stretch>
        </p:blipFill>
        <p:spPr>
          <a:xfrm>
            <a:off x="0" y="0"/>
            <a:ext cx="12192000" cy="6170126"/>
          </a:xfrm>
          <a:prstGeom prst="rect">
            <a:avLst/>
          </a:prstGeom>
        </p:spPr>
      </p:pic>
    </p:spTree>
    <p:extLst>
      <p:ext uri="{BB962C8B-B14F-4D97-AF65-F5344CB8AC3E}">
        <p14:creationId xmlns:p14="http://schemas.microsoft.com/office/powerpoint/2010/main" val="1463336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49DAE5-F81E-0542-E067-E5B5606402BB}"/>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5228E02D-088A-36A2-C0E5-DF36FDD344AD}"/>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6A3366FB-7518-4799-B3AA-C06CAA30BEBD}"/>
              </a:ext>
            </a:extLst>
          </p:cNvPr>
          <p:cNvPicPr>
            <a:picLocks noChangeAspect="1"/>
          </p:cNvPicPr>
          <p:nvPr/>
        </p:nvPicPr>
        <p:blipFill>
          <a:blip r:embed="rId3"/>
          <a:stretch>
            <a:fillRect/>
          </a:stretch>
        </p:blipFill>
        <p:spPr>
          <a:xfrm>
            <a:off x="0" y="0"/>
            <a:ext cx="12192000" cy="6156960"/>
          </a:xfrm>
          <a:prstGeom prst="rect">
            <a:avLst/>
          </a:prstGeom>
        </p:spPr>
      </p:pic>
    </p:spTree>
    <p:extLst>
      <p:ext uri="{BB962C8B-B14F-4D97-AF65-F5344CB8AC3E}">
        <p14:creationId xmlns:p14="http://schemas.microsoft.com/office/powerpoint/2010/main" val="1699561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1840285-0226-D451-DDF9-06817D6DFE1D}"/>
              </a:ext>
            </a:extLst>
          </p:cNvPr>
          <p:cNvSpPr>
            <a:spLocks noGrp="1"/>
          </p:cNvSpPr>
          <p:nvPr>
            <p:ph type="body" sz="quarter" idx="10"/>
          </p:nvPr>
        </p:nvSpPr>
        <p:spPr/>
        <p:txBody>
          <a:bodyPr/>
          <a:lstStyle/>
          <a:p>
            <a:endParaRPr lang="en-US"/>
          </a:p>
        </p:txBody>
      </p:sp>
      <p:sp>
        <p:nvSpPr>
          <p:cNvPr id="15" name="Text Placeholder 14">
            <a:extLst>
              <a:ext uri="{FF2B5EF4-FFF2-40B4-BE49-F238E27FC236}">
                <a16:creationId xmlns:a16="http://schemas.microsoft.com/office/drawing/2014/main" id="{9E82078E-1EFE-83DA-CB5B-A4BC2297568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2F677FC5-E86C-4CDA-AF05-F2AFCCF3B27C}"/>
              </a:ext>
            </a:extLst>
          </p:cNvPr>
          <p:cNvPicPr>
            <a:picLocks noChangeAspect="1"/>
          </p:cNvPicPr>
          <p:nvPr/>
        </p:nvPicPr>
        <p:blipFill>
          <a:blip r:embed="rId3"/>
          <a:stretch>
            <a:fillRect/>
          </a:stretch>
        </p:blipFill>
        <p:spPr>
          <a:xfrm>
            <a:off x="0" y="0"/>
            <a:ext cx="12192000" cy="6156960"/>
          </a:xfrm>
          <a:prstGeom prst="rect">
            <a:avLst/>
          </a:prstGeom>
        </p:spPr>
      </p:pic>
    </p:spTree>
    <p:extLst>
      <p:ext uri="{BB962C8B-B14F-4D97-AF65-F5344CB8AC3E}">
        <p14:creationId xmlns:p14="http://schemas.microsoft.com/office/powerpoint/2010/main" val="3425385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E54065-3FA8-3E12-8FB9-53C84FD5C8A8}"/>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F7326808-5DF9-E48A-382B-EFDE79E00113}"/>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BB91D0B9-E1F8-4A43-94F1-9E485B9B2D85}"/>
              </a:ext>
            </a:extLst>
          </p:cNvPr>
          <p:cNvPicPr>
            <a:picLocks noChangeAspect="1"/>
          </p:cNvPicPr>
          <p:nvPr/>
        </p:nvPicPr>
        <p:blipFill>
          <a:blip r:embed="rId3"/>
          <a:stretch>
            <a:fillRect/>
          </a:stretch>
        </p:blipFill>
        <p:spPr>
          <a:xfrm>
            <a:off x="0" y="0"/>
            <a:ext cx="12192000" cy="6169152"/>
          </a:xfrm>
          <a:prstGeom prst="rect">
            <a:avLst/>
          </a:prstGeom>
        </p:spPr>
      </p:pic>
    </p:spTree>
    <p:extLst>
      <p:ext uri="{BB962C8B-B14F-4D97-AF65-F5344CB8AC3E}">
        <p14:creationId xmlns:p14="http://schemas.microsoft.com/office/powerpoint/2010/main" val="2201536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FC55E9-770A-AEBA-1FCE-1E3832193F15}"/>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98CBBB82-B711-EBC1-2E09-CA5A13BE59A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46B438DB-4A9E-4AC5-BF64-87CF28B0C1B4}"/>
              </a:ext>
            </a:extLst>
          </p:cNvPr>
          <p:cNvPicPr>
            <a:picLocks noChangeAspect="1"/>
          </p:cNvPicPr>
          <p:nvPr/>
        </p:nvPicPr>
        <p:blipFill>
          <a:blip r:embed="rId3"/>
          <a:stretch>
            <a:fillRect/>
          </a:stretch>
        </p:blipFill>
        <p:spPr>
          <a:xfrm>
            <a:off x="1" y="0"/>
            <a:ext cx="12192000" cy="6170894"/>
          </a:xfrm>
          <a:prstGeom prst="rect">
            <a:avLst/>
          </a:prstGeom>
        </p:spPr>
      </p:pic>
    </p:spTree>
    <p:extLst>
      <p:ext uri="{BB962C8B-B14F-4D97-AF65-F5344CB8AC3E}">
        <p14:creationId xmlns:p14="http://schemas.microsoft.com/office/powerpoint/2010/main" val="4287017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20415F-D8D2-F95F-EC09-FEBB420DEE3F}"/>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8CD4FAC4-60EB-08F2-8C90-2C72F919A95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7935CE9-A529-4B5D-8E9F-C7965CAF8B05}"/>
              </a:ext>
            </a:extLst>
          </p:cNvPr>
          <p:cNvPicPr>
            <a:picLocks noChangeAspect="1"/>
          </p:cNvPicPr>
          <p:nvPr/>
        </p:nvPicPr>
        <p:blipFill>
          <a:blip r:embed="rId3"/>
          <a:stretch>
            <a:fillRect/>
          </a:stretch>
        </p:blipFill>
        <p:spPr>
          <a:xfrm>
            <a:off x="0" y="0"/>
            <a:ext cx="12192000" cy="6169152"/>
          </a:xfrm>
          <a:prstGeom prst="rect">
            <a:avLst/>
          </a:prstGeom>
        </p:spPr>
      </p:pic>
    </p:spTree>
    <p:extLst>
      <p:ext uri="{BB962C8B-B14F-4D97-AF65-F5344CB8AC3E}">
        <p14:creationId xmlns:p14="http://schemas.microsoft.com/office/powerpoint/2010/main" val="367853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376FFD38-290A-6FFD-13D0-BA01F18AC117}"/>
              </a:ext>
            </a:extLst>
          </p:cNvPr>
          <p:cNvSpPr>
            <a:spLocks noGrp="1"/>
          </p:cNvSpPr>
          <p:nvPr>
            <p:ph type="body" sz="quarter" idx="10"/>
          </p:nvPr>
        </p:nvSpPr>
        <p:spPr>
          <a:xfrm>
            <a:off x="608263" y="671727"/>
            <a:ext cx="9041345" cy="705010"/>
          </a:xfrm>
        </p:spPr>
        <p:txBody>
          <a:bodyPr>
            <a:normAutofit/>
          </a:bodyPr>
          <a:lstStyle/>
          <a:p>
            <a:r>
              <a:rPr lang="en-US" sz="3200" dirty="0">
                <a:latin typeface="Georgia" panose="02040502050405020303" pitchFamily="18" charset="0"/>
              </a:rPr>
              <a:t>FY24 Fundraising Update: 3YRA</a:t>
            </a:r>
          </a:p>
        </p:txBody>
      </p:sp>
      <p:pic>
        <p:nvPicPr>
          <p:cNvPr id="2" name="Picture 1">
            <a:extLst>
              <a:ext uri="{FF2B5EF4-FFF2-40B4-BE49-F238E27FC236}">
                <a16:creationId xmlns:a16="http://schemas.microsoft.com/office/drawing/2014/main" id="{32FB8D92-B710-B889-6947-320CD142DB96}"/>
              </a:ext>
            </a:extLst>
          </p:cNvPr>
          <p:cNvPicPr>
            <a:picLocks noChangeAspect="1"/>
          </p:cNvPicPr>
          <p:nvPr/>
        </p:nvPicPr>
        <p:blipFill>
          <a:blip r:embed="rId3"/>
          <a:stretch>
            <a:fillRect/>
          </a:stretch>
        </p:blipFill>
        <p:spPr>
          <a:xfrm>
            <a:off x="2639207" y="1309249"/>
            <a:ext cx="6913586" cy="4877024"/>
          </a:xfrm>
          <a:prstGeom prst="rect">
            <a:avLst/>
          </a:prstGeom>
        </p:spPr>
      </p:pic>
      <p:sp>
        <p:nvSpPr>
          <p:cNvPr id="6" name="Text Placeholder 5">
            <a:extLst>
              <a:ext uri="{FF2B5EF4-FFF2-40B4-BE49-F238E27FC236}">
                <a16:creationId xmlns:a16="http://schemas.microsoft.com/office/drawing/2014/main" id="{D5A17017-D620-A24D-73AF-078A0A412CF2}"/>
              </a:ext>
            </a:extLst>
          </p:cNvPr>
          <p:cNvSpPr>
            <a:spLocks noGrp="1"/>
          </p:cNvSpPr>
          <p:nvPr>
            <p:ph type="body" sz="quarter" idx="12"/>
          </p:nvPr>
        </p:nvSpPr>
        <p:spPr/>
        <p:txBody>
          <a:bodyPr>
            <a:normAutofit fontScale="85000" lnSpcReduction="10000"/>
          </a:bodyPr>
          <a:lstStyle/>
          <a:p>
            <a:endParaRPr lang="en-US"/>
          </a:p>
        </p:txBody>
      </p:sp>
    </p:spTree>
    <p:extLst>
      <p:ext uri="{BB962C8B-B14F-4D97-AF65-F5344CB8AC3E}">
        <p14:creationId xmlns:p14="http://schemas.microsoft.com/office/powerpoint/2010/main" val="3731651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03529-C55E-1FC4-50B3-E090F5035B13}"/>
              </a:ext>
            </a:extLst>
          </p:cNvPr>
          <p:cNvPicPr>
            <a:picLocks noChangeAspect="1"/>
          </p:cNvPicPr>
          <p:nvPr/>
        </p:nvPicPr>
        <p:blipFill>
          <a:blip r:embed="rId3"/>
          <a:srcRect/>
          <a:stretch/>
        </p:blipFill>
        <p:spPr>
          <a:xfrm>
            <a:off x="7120805" y="611591"/>
            <a:ext cx="4234754" cy="5080079"/>
          </a:xfrm>
          <a:prstGeom prst="rect">
            <a:avLst/>
          </a:prstGeom>
        </p:spPr>
      </p:pic>
      <p:sp>
        <p:nvSpPr>
          <p:cNvPr id="6" name="TextBox 5">
            <a:extLst>
              <a:ext uri="{FF2B5EF4-FFF2-40B4-BE49-F238E27FC236}">
                <a16:creationId xmlns:a16="http://schemas.microsoft.com/office/drawing/2014/main" id="{E8DE9435-B025-3D29-9D48-669D3AAD3815}"/>
              </a:ext>
            </a:extLst>
          </p:cNvPr>
          <p:cNvSpPr txBox="1"/>
          <p:nvPr/>
        </p:nvSpPr>
        <p:spPr>
          <a:xfrm>
            <a:off x="548644" y="499872"/>
            <a:ext cx="3889248" cy="923330"/>
          </a:xfrm>
          <a:prstGeom prst="rect">
            <a:avLst/>
          </a:prstGeom>
          <a:noFill/>
        </p:spPr>
        <p:txBody>
          <a:bodyPr wrap="square" rtlCol="0">
            <a:spAutoFit/>
          </a:bodyPr>
          <a:lstStyle/>
          <a:p>
            <a:r>
              <a:rPr lang="en-US" sz="5400" b="1" u="sng" dirty="0">
                <a:latin typeface="Georgia" panose="02040502050405020303" pitchFamily="18" charset="0"/>
                <a:cs typeface="Times New Roman" panose="02020603050405020304" pitchFamily="18" charset="0"/>
              </a:rPr>
              <a:t>FY 24</a:t>
            </a:r>
          </a:p>
        </p:txBody>
      </p:sp>
      <p:sp>
        <p:nvSpPr>
          <p:cNvPr id="7" name="TextBox 6">
            <a:extLst>
              <a:ext uri="{FF2B5EF4-FFF2-40B4-BE49-F238E27FC236}">
                <a16:creationId xmlns:a16="http://schemas.microsoft.com/office/drawing/2014/main" id="{F2312BCF-A07B-7D89-E8BD-26AFBA11A127}"/>
              </a:ext>
            </a:extLst>
          </p:cNvPr>
          <p:cNvSpPr txBox="1"/>
          <p:nvPr/>
        </p:nvSpPr>
        <p:spPr>
          <a:xfrm>
            <a:off x="548644" y="2245851"/>
            <a:ext cx="4523229" cy="1631216"/>
          </a:xfrm>
          <a:prstGeom prst="rect">
            <a:avLst/>
          </a:prstGeom>
          <a:noFill/>
        </p:spPr>
        <p:txBody>
          <a:bodyPr wrap="square" rtlCol="0">
            <a:spAutoFit/>
          </a:bodyPr>
          <a:lstStyle/>
          <a:p>
            <a:r>
              <a:rPr lang="en-US" sz="5000" b="1" dirty="0">
                <a:solidFill>
                  <a:srgbClr val="004E60"/>
                </a:solidFill>
                <a:latin typeface="Georgia" panose="02040502050405020303" pitchFamily="18" charset="0"/>
              </a:rPr>
              <a:t>Fundraising Update</a:t>
            </a:r>
          </a:p>
        </p:txBody>
      </p:sp>
      <p:cxnSp>
        <p:nvCxnSpPr>
          <p:cNvPr id="9" name="Straight Connector 8">
            <a:extLst>
              <a:ext uri="{FF2B5EF4-FFF2-40B4-BE49-F238E27FC236}">
                <a16:creationId xmlns:a16="http://schemas.microsoft.com/office/drawing/2014/main" id="{27AE4926-216B-A25F-5B64-DBF5EF567769}"/>
              </a:ext>
            </a:extLst>
          </p:cNvPr>
          <p:cNvCxnSpPr>
            <a:cxnSpLocks/>
          </p:cNvCxnSpPr>
          <p:nvPr/>
        </p:nvCxnSpPr>
        <p:spPr>
          <a:xfrm>
            <a:off x="6096000" y="219456"/>
            <a:ext cx="0" cy="5864352"/>
          </a:xfrm>
          <a:prstGeom prst="line">
            <a:avLst/>
          </a:prstGeom>
          <a:ln w="69850">
            <a:solidFill>
              <a:srgbClr val="004E6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8091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18087</TotalTime>
  <Words>620</Words>
  <Application>Microsoft Office PowerPoint</Application>
  <PresentationFormat>Widescreen</PresentationFormat>
  <Paragraphs>49</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Georgia</vt:lpstr>
      <vt:lpstr>Oswald Medium</vt:lpstr>
      <vt:lpstr>Oswald SemiBold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Tyler Daniels</dc:creator>
  <cp:lastModifiedBy>Carol Barach</cp:lastModifiedBy>
  <cp:revision>74</cp:revision>
  <cp:lastPrinted>2024-04-18T16:26:09Z</cp:lastPrinted>
  <dcterms:created xsi:type="dcterms:W3CDTF">2023-08-02T14:58:34Z</dcterms:created>
  <dcterms:modified xsi:type="dcterms:W3CDTF">2024-04-18T16:35:10Z</dcterms:modified>
</cp:coreProperties>
</file>