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  <p:sldMasterId id="2147483704" r:id="rId2"/>
    <p:sldMasterId id="2147483705" r:id="rId3"/>
    <p:sldMasterId id="2147483706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  <p:embeddedFont>
      <p:font typeface="Merriweather" panose="00000500000000000000" pitchFamily="2" charset="0"/>
      <p:regular r:id="rId32"/>
      <p:bold r:id="rId33"/>
      <p:italic r:id="rId34"/>
      <p:boldItalic r:id="rId35"/>
    </p:embeddedFont>
    <p:embeddedFont>
      <p:font typeface="Merriweather Black" panose="00000A00000000000000" pitchFamily="2" charset="0"/>
      <p:bold r:id="rId36"/>
      <p:boldItalic r:id="rId37"/>
    </p:embeddedFont>
    <p:embeddedFont>
      <p:font typeface="Merriweather Sans Light" panose="00000400000000000000" pitchFamily="2" charset="0"/>
      <p:regular r:id="rId38"/>
      <p:italic r:id="rId39"/>
    </p:embeddedFont>
    <p:embeddedFont>
      <p:font typeface="Oswald" panose="02000303000000000000" pitchFamily="2" charset="0"/>
      <p:regular r:id="rId40"/>
      <p:bold r:id="rId41"/>
      <p:italic r:id="rId42"/>
      <p:boldItalic r:id="rId43"/>
    </p:embeddedFont>
    <p:embeddedFont>
      <p:font typeface="PT Serif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280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6.fntdata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0" Type="http://schemas.openxmlformats.org/officeDocument/2006/relationships/slide" Target="slides/slide16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.org/doi/full/10.1126/science.1201783?casa_token=re2zx-u0NzUAAAAA:aY1JTc5uFI5DTh3veb0kWe8yLaLuJ26SWnn6KX0o34RxWL1JrzRlX1rJ_yU8c8HYzVi0FuxuRciUX6__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cbi.nlm.nih.gov/pmc/articles/PMC4641615/" TargetMode="External"/><Relationship Id="rId5" Type="http://schemas.openxmlformats.org/officeDocument/2006/relationships/hyperlink" Target="https://www.chronicle.com/article/do-students-really-learn-nothing-from-a-lecture/?cid=gen_sign_in" TargetMode="External"/><Relationship Id="rId4" Type="http://schemas.openxmlformats.org/officeDocument/2006/relationships/hyperlink" Target="https://www.sciencedirect.com/science/article/pii/S0360131508002017?casa_token=onwU_rFwscwAAAAA:IoVAqNrj_-3Anw9vrAXiiHfDBmQNJLt4hJvNrviBnEsko6BIld0rvhAzyH35g3etUR48ZhDFo3Zv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7" name="Google Shape;51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8" name="Google Shape;51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7" name="Google Shape;52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0" name="Google Shape;55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1" name="Google Shape;55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2" name="Google Shape;57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3" name="Google Shape;57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1" name="Google Shape;59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2" name="Google Shape;59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2c8984b5a7f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9" name="Google Shape;609;g2c8984b5a7f_0_7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0" name="Google Shape;610;g2c8984b5a7f_0_7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c8984b5a7f_0_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0" name="Google Shape;620;g2c8984b5a7f_0_7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1" name="Google Shape;621;g2c8984b5a7f_0_7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3" name="Google Shape;63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0" name="Google Shape;64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1" name="Google Shape;64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" name="Google Shape;36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c8984b5a7f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g2c8984b5a7f_0_2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Georgia"/>
                <a:ea typeface="Georgia"/>
                <a:cs typeface="Georgia"/>
                <a:sym typeface="Georgia"/>
              </a:rPr>
              <a:t>References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●"/>
            </a:pPr>
            <a:r>
              <a:rPr lang="en-US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Deslauriers, L., Schelew, E., &amp; Wieman, C. (2011). Improved learning in a large-enrollment physics class. </a:t>
            </a:r>
            <a:r>
              <a:rPr lang="en-US" i="1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science</a:t>
            </a:r>
            <a:r>
              <a:rPr lang="en-US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i="1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332</a:t>
            </a:r>
            <a:r>
              <a:rPr lang="en-US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(6031), 862-864.</a:t>
            </a:r>
            <a:endParaRPr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https://www.science.org/doi/full/10.1126/science.1201783?casa_token=re2zx-u0NzUAAAAA:aY1JTc5uFI5DTh3veb0kWe8yLaLuJ26SWnn6KX0o34RxWL1JrzRlX1rJ_yU8c8HYzVi0FuxuRciUX6__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Georgia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Savoy, A., Proctor, R. W., &amp; Salvendy, G. (2009). Information retention from PowerPoint™ and traditional lectures. </a:t>
            </a:r>
            <a:r>
              <a:rPr lang="en-US" i="1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Computers &amp; Education</a:t>
            </a: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i="1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52</a:t>
            </a: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(4), 858-867. </a:t>
            </a:r>
            <a:r>
              <a:rPr lang="en-US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https://www.sciencedirect.com/science/article/pii/S0360131508002017?casa_token=onwU_rFwscwAAAAA:IoVAqNrj_-3Anw9vrAXiiHfDBmQNJLt4hJvNrviBnEsko6BIld0rvhAzyH35g3etUR48ZhDFo3Zv</a:t>
            </a:r>
            <a:r>
              <a:rPr lang="en-US"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Georgia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Gooblar, D. (2019). Do students really learn nothing from a lecture. </a:t>
            </a:r>
            <a:r>
              <a:rPr lang="en-US" i="1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The Chronicle of Higher Education</a:t>
            </a: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. </a:t>
            </a:r>
            <a:r>
              <a:rPr lang="en-US" u="sng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5"/>
              </a:rPr>
              <a:t>https://www.chronicle.com/article/do-students-really-learn-nothing-from-a-lecture/?cid=gen_sign_in</a:t>
            </a: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Georgia"/>
              <a:buChar char="●"/>
            </a:pPr>
            <a:r>
              <a:rPr lang="en-US">
                <a:solidFill>
                  <a:srgbClr val="21212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Varao-Sousa TL, Kingstone A. Memory for Lectures: How Lecture Format Impacts the Learning Experience. PLoS One. 2015 Nov 11;10(11) </a:t>
            </a:r>
            <a:r>
              <a:rPr lang="en-US" u="sng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6"/>
              </a:rPr>
              <a:t>https://www.ncbi.nlm.nih.gov/pmc/articles/PMC4641615/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8" name="Google Shape;378;g2c8984b5a7f_0_2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c8984b5a7f_0_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g2c8984b5a7f_0_6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6" name="Google Shape;426;g2c8984b5a7f_0_6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c4bd11d790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g2c4bd11d790_0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4" name="Google Shape;454;g2c4bd11d790_0_1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4bd11d79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4bd11d790_0_1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0" name="Google Shape;470;g2c4bd11d790_0_1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0" name="Google Shape;49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1" name="Google Shape;49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ption 1">
  <p:cSld name="TITLE Option 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0"/>
            <a:ext cx="12192000" cy="686609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BC1E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813276"/>
            <a:ext cx="2607471" cy="3788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1867" y="5779826"/>
            <a:ext cx="2410647" cy="79242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 cap="flat" cmpd="sng">
            <a:solidFill>
              <a:srgbClr val="BA0C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1201738" y="2009415"/>
            <a:ext cx="9788525" cy="1228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6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1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1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2"/>
          </p:nvPr>
        </p:nvSpPr>
        <p:spPr>
          <a:xfrm>
            <a:off x="1201738" y="4278498"/>
            <a:ext cx="9788525" cy="439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3"/>
          </p:nvPr>
        </p:nvSpPr>
        <p:spPr>
          <a:xfrm>
            <a:off x="1201738" y="3238069"/>
            <a:ext cx="9788525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ption 1">
  <p:cSld name="CONTENT Option 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0" y="6172200"/>
            <a:ext cx="12192000" cy="69389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BC1E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317" y="5949061"/>
            <a:ext cx="3552829" cy="116788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/>
          <p:nvPr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 cap="flat" cmpd="sng">
            <a:solidFill>
              <a:srgbClr val="BA0C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454" y="-165260"/>
            <a:ext cx="471091" cy="68450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72847" y="545394"/>
            <a:ext cx="10910887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 i="0" u="sng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2"/>
          </p:nvPr>
        </p:nvSpPr>
        <p:spPr>
          <a:xfrm>
            <a:off x="672847" y="1406525"/>
            <a:ext cx="10910888" cy="440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/>
          <p:nvPr/>
        </p:nvSpPr>
        <p:spPr>
          <a:xfrm>
            <a:off x="11394098" y="6282076"/>
            <a:ext cx="562541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1" i="0" u="sng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3"/>
          </p:nvPr>
        </p:nvSpPr>
        <p:spPr>
          <a:xfrm>
            <a:off x="6862410" y="6311041"/>
            <a:ext cx="4527550" cy="27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1" name="Google Shape;161;p28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ption 2">
  <p:cSld name="TITLE Option 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/>
          <p:nvPr/>
        </p:nvSpPr>
        <p:spPr>
          <a:xfrm>
            <a:off x="-78658" y="-58123"/>
            <a:ext cx="4650600" cy="697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BC1E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" name="Google Shape;167;p30"/>
          <p:cNvGrpSpPr/>
          <p:nvPr/>
        </p:nvGrpSpPr>
        <p:grpSpPr>
          <a:xfrm>
            <a:off x="85470" y="81079"/>
            <a:ext cx="4483840" cy="6695842"/>
            <a:chOff x="85468" y="81079"/>
            <a:chExt cx="4486532" cy="6695842"/>
          </a:xfrm>
        </p:grpSpPr>
        <p:cxnSp>
          <p:nvCxnSpPr>
            <p:cNvPr id="168" name="Google Shape;168;p30"/>
            <p:cNvCxnSpPr/>
            <p:nvPr/>
          </p:nvCxnSpPr>
          <p:spPr>
            <a:xfrm rot="10800000">
              <a:off x="85500" y="81079"/>
              <a:ext cx="4486500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" name="Google Shape;169;p30"/>
            <p:cNvCxnSpPr/>
            <p:nvPr/>
          </p:nvCxnSpPr>
          <p:spPr>
            <a:xfrm>
              <a:off x="85468" y="81079"/>
              <a:ext cx="0" cy="669570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0" name="Google Shape;170;p30"/>
            <p:cNvCxnSpPr/>
            <p:nvPr/>
          </p:nvCxnSpPr>
          <p:spPr>
            <a:xfrm rot="10800000">
              <a:off x="85500" y="6776921"/>
              <a:ext cx="4486500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71" name="Google Shape;17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330496"/>
            <a:ext cx="2053176" cy="2983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610" y="5948874"/>
            <a:ext cx="2108918" cy="7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0"/>
          <p:cNvSpPr txBox="1">
            <a:spLocks noGrp="1"/>
          </p:cNvSpPr>
          <p:nvPr>
            <p:ph type="body" idx="1"/>
          </p:nvPr>
        </p:nvSpPr>
        <p:spPr>
          <a:xfrm>
            <a:off x="677609" y="4392510"/>
            <a:ext cx="3329100" cy="7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30"/>
          <p:cNvSpPr>
            <a:spLocks noGrp="1"/>
          </p:cNvSpPr>
          <p:nvPr>
            <p:ph type="pic" idx="2"/>
          </p:nvPr>
        </p:nvSpPr>
        <p:spPr>
          <a:xfrm>
            <a:off x="4568825" y="0"/>
            <a:ext cx="7623300" cy="68658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30"/>
          <p:cNvSpPr txBox="1">
            <a:spLocks noGrp="1"/>
          </p:cNvSpPr>
          <p:nvPr>
            <p:ph type="body" idx="3"/>
          </p:nvPr>
        </p:nvSpPr>
        <p:spPr>
          <a:xfrm>
            <a:off x="677609" y="3009788"/>
            <a:ext cx="33291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6" name="Google Shape;176;p30"/>
          <p:cNvSpPr txBox="1">
            <a:spLocks noGrp="1"/>
          </p:cNvSpPr>
          <p:nvPr>
            <p:ph type="body" idx="4"/>
          </p:nvPr>
        </p:nvSpPr>
        <p:spPr>
          <a:xfrm>
            <a:off x="677917" y="1637444"/>
            <a:ext cx="3328500" cy="13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ption 1">
  <p:cSld name="TITLE Option 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/>
          <p:nvPr/>
        </p:nvSpPr>
        <p:spPr>
          <a:xfrm>
            <a:off x="0" y="0"/>
            <a:ext cx="12192000" cy="6866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BC1E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813276"/>
            <a:ext cx="2607470" cy="3788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1867" y="5779826"/>
            <a:ext cx="2410647" cy="79242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2"/>
          <p:cNvSpPr/>
          <p:nvPr/>
        </p:nvSpPr>
        <p:spPr>
          <a:xfrm>
            <a:off x="85468" y="81079"/>
            <a:ext cx="12021000" cy="6695700"/>
          </a:xfrm>
          <a:prstGeom prst="rect">
            <a:avLst/>
          </a:prstGeom>
          <a:noFill/>
          <a:ln w="9525" cap="flat" cmpd="sng">
            <a:solidFill>
              <a:srgbClr val="BA0C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2"/>
          <p:cNvSpPr txBox="1">
            <a:spLocks noGrp="1"/>
          </p:cNvSpPr>
          <p:nvPr>
            <p:ph type="body" idx="1"/>
          </p:nvPr>
        </p:nvSpPr>
        <p:spPr>
          <a:xfrm>
            <a:off x="1201738" y="2009415"/>
            <a:ext cx="9788400" cy="1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6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1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1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32"/>
          <p:cNvSpPr txBox="1">
            <a:spLocks noGrp="1"/>
          </p:cNvSpPr>
          <p:nvPr>
            <p:ph type="body" idx="2"/>
          </p:nvPr>
        </p:nvSpPr>
        <p:spPr>
          <a:xfrm>
            <a:off x="1201738" y="4278498"/>
            <a:ext cx="97884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32"/>
          <p:cNvSpPr txBox="1">
            <a:spLocks noGrp="1"/>
          </p:cNvSpPr>
          <p:nvPr>
            <p:ph type="body" idx="3"/>
          </p:nvPr>
        </p:nvSpPr>
        <p:spPr>
          <a:xfrm>
            <a:off x="1201738" y="3238069"/>
            <a:ext cx="97884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ption 1">
  <p:cSld name="CONTENT Option 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/>
          <p:nvPr/>
        </p:nvSpPr>
        <p:spPr>
          <a:xfrm>
            <a:off x="0" y="6172200"/>
            <a:ext cx="12192000" cy="69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BC1E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317" y="5949061"/>
            <a:ext cx="3552830" cy="116788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3"/>
          <p:cNvSpPr/>
          <p:nvPr/>
        </p:nvSpPr>
        <p:spPr>
          <a:xfrm>
            <a:off x="85468" y="81079"/>
            <a:ext cx="12021000" cy="6695700"/>
          </a:xfrm>
          <a:prstGeom prst="rect">
            <a:avLst/>
          </a:prstGeom>
          <a:noFill/>
          <a:ln w="9525" cap="flat" cmpd="sng">
            <a:solidFill>
              <a:srgbClr val="BA0C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454" y="-165260"/>
            <a:ext cx="471092" cy="68450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3"/>
          <p:cNvSpPr txBox="1">
            <a:spLocks noGrp="1"/>
          </p:cNvSpPr>
          <p:nvPr>
            <p:ph type="body" idx="1"/>
          </p:nvPr>
        </p:nvSpPr>
        <p:spPr>
          <a:xfrm>
            <a:off x="672847" y="545394"/>
            <a:ext cx="10911000" cy="6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 i="0" u="sng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3"/>
          <p:cNvSpPr txBox="1">
            <a:spLocks noGrp="1"/>
          </p:cNvSpPr>
          <p:nvPr>
            <p:ph type="body" idx="2"/>
          </p:nvPr>
        </p:nvSpPr>
        <p:spPr>
          <a:xfrm>
            <a:off x="672847" y="1406525"/>
            <a:ext cx="109110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33"/>
          <p:cNvSpPr txBox="1"/>
          <p:nvPr/>
        </p:nvSpPr>
        <p:spPr>
          <a:xfrm>
            <a:off x="11394098" y="6282076"/>
            <a:ext cx="5625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1" i="0" u="sng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3"/>
          <p:cNvSpPr txBox="1">
            <a:spLocks noGrp="1"/>
          </p:cNvSpPr>
          <p:nvPr>
            <p:ph type="body" idx="3"/>
          </p:nvPr>
        </p:nvSpPr>
        <p:spPr>
          <a:xfrm>
            <a:off x="6862410" y="6311041"/>
            <a:ext cx="45276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ption 2">
  <p:cSld name="SECTION TITLE Option 2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/>
          <p:nvPr/>
        </p:nvSpPr>
        <p:spPr>
          <a:xfrm>
            <a:off x="0" y="0"/>
            <a:ext cx="4572000" cy="6865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C1E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6" name="Google Shape;206;p35"/>
          <p:cNvGrpSpPr/>
          <p:nvPr/>
        </p:nvGrpSpPr>
        <p:grpSpPr>
          <a:xfrm>
            <a:off x="85721" y="80960"/>
            <a:ext cx="4486083" cy="6695842"/>
            <a:chOff x="85468" y="81079"/>
            <a:chExt cx="4486532" cy="6695842"/>
          </a:xfrm>
        </p:grpSpPr>
        <p:cxnSp>
          <p:nvCxnSpPr>
            <p:cNvPr id="207" name="Google Shape;207;p35"/>
            <p:cNvCxnSpPr/>
            <p:nvPr/>
          </p:nvCxnSpPr>
          <p:spPr>
            <a:xfrm rot="10800000">
              <a:off x="85500" y="81079"/>
              <a:ext cx="4486500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8" name="Google Shape;208;p35"/>
            <p:cNvCxnSpPr/>
            <p:nvPr/>
          </p:nvCxnSpPr>
          <p:spPr>
            <a:xfrm>
              <a:off x="85468" y="81079"/>
              <a:ext cx="0" cy="669570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9" name="Google Shape;209;p35"/>
            <p:cNvCxnSpPr/>
            <p:nvPr/>
          </p:nvCxnSpPr>
          <p:spPr>
            <a:xfrm rot="10800000">
              <a:off x="85500" y="6776921"/>
              <a:ext cx="4486500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10" name="Google Shape;210;p35"/>
          <p:cNvSpPr txBox="1">
            <a:spLocks noGrp="1"/>
          </p:cNvSpPr>
          <p:nvPr>
            <p:ph type="body" idx="1"/>
          </p:nvPr>
        </p:nvSpPr>
        <p:spPr>
          <a:xfrm>
            <a:off x="669925" y="2925264"/>
            <a:ext cx="33291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35"/>
          <p:cNvSpPr txBox="1">
            <a:spLocks noGrp="1"/>
          </p:cNvSpPr>
          <p:nvPr>
            <p:ph type="body" idx="2"/>
          </p:nvPr>
        </p:nvSpPr>
        <p:spPr>
          <a:xfrm>
            <a:off x="670233" y="1552920"/>
            <a:ext cx="3328500" cy="13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35"/>
          <p:cNvSpPr>
            <a:spLocks noGrp="1"/>
          </p:cNvSpPr>
          <p:nvPr>
            <p:ph type="pic" idx="3"/>
          </p:nvPr>
        </p:nvSpPr>
        <p:spPr>
          <a:xfrm>
            <a:off x="4572000" y="0"/>
            <a:ext cx="7620000" cy="6865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6" name="Google Shape;21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1" name="Google Shape;241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3" name="Google Shape;243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55" name="Google Shape;255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6" name="Google Shape;256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262" name="Google Shape;262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63" name="Google Shape;263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4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5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45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4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4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288" name="Google Shape;288;p4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289" name="Google Shape;289;p4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9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2" name="Google Shape;292;p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5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96" name="Google Shape;296;p5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5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0" name="Google Shape;300;p51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1" name="Google Shape;301;p5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5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5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8" name="Google Shape;308;p5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ption 2">
  <p:cSld name="SECTION TITLE Option 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0"/>
            <a:ext cx="4572000" cy="68659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BC1E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" name="Google Shape;44;p6"/>
          <p:cNvGrpSpPr/>
          <p:nvPr/>
        </p:nvGrpSpPr>
        <p:grpSpPr>
          <a:xfrm>
            <a:off x="85725" y="80963"/>
            <a:ext cx="4486275" cy="6696075"/>
            <a:chOff x="85468" y="81079"/>
            <a:chExt cx="4486532" cy="6695842"/>
          </a:xfrm>
        </p:grpSpPr>
        <p:cxnSp>
          <p:nvCxnSpPr>
            <p:cNvPr id="45" name="Google Shape;45;p6"/>
            <p:cNvCxnSpPr/>
            <p:nvPr/>
          </p:nvCxnSpPr>
          <p:spPr>
            <a:xfrm rot="10800000">
              <a:off x="85468" y="81079"/>
              <a:ext cx="4486532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" name="Google Shape;46;p6"/>
            <p:cNvCxnSpPr/>
            <p:nvPr/>
          </p:nvCxnSpPr>
          <p:spPr>
            <a:xfrm>
              <a:off x="85468" y="81079"/>
              <a:ext cx="0" cy="6695842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" name="Google Shape;47;p6"/>
            <p:cNvCxnSpPr/>
            <p:nvPr/>
          </p:nvCxnSpPr>
          <p:spPr>
            <a:xfrm rot="10800000">
              <a:off x="85468" y="6776921"/>
              <a:ext cx="4486532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69925" y="2925264"/>
            <a:ext cx="3328988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670233" y="1552920"/>
            <a:ext cx="3328362" cy="137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>
            <a:spLocks noGrp="1"/>
          </p:cNvSpPr>
          <p:nvPr>
            <p:ph type="pic" idx="3"/>
          </p:nvPr>
        </p:nvSpPr>
        <p:spPr>
          <a:xfrm>
            <a:off x="4572000" y="0"/>
            <a:ext cx="7620000" cy="686593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4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11" name="Google Shape;311;p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5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55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15" name="Google Shape;315;p55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6" name="Google Shape;316;p55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7" name="Google Shape;317;p5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320" name="Google Shape;320;p5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7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3" name="Google Shape;323;p57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24" name="Google Shape;324;p5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30" name="Google Shape;330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331" name="Google Shape;331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332" name="Google Shape;332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9" name="Google Shape;179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4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  <a:defRPr sz="1900">
                <a:solidFill>
                  <a:schemeClr val="lt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■"/>
              <a:defRPr sz="1900">
                <a:solidFill>
                  <a:schemeClr val="lt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  <a:defRPr sz="1900">
                <a:solidFill>
                  <a:schemeClr val="lt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  <a:defRPr sz="1900">
                <a:solidFill>
                  <a:schemeClr val="lt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■"/>
              <a:defRPr sz="1900">
                <a:solidFill>
                  <a:schemeClr val="lt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  <a:defRPr sz="1900">
                <a:solidFill>
                  <a:schemeClr val="lt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  <a:defRPr sz="1900">
                <a:solidFill>
                  <a:schemeClr val="lt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■"/>
              <a:defRPr sz="19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300">
                <a:solidFill>
                  <a:schemeClr val="lt2"/>
                </a:solidFill>
              </a:defRPr>
            </a:lvl1pPr>
            <a:lvl2pPr lvl="1" algn="r" rtl="0">
              <a:buNone/>
              <a:defRPr sz="1300">
                <a:solidFill>
                  <a:schemeClr val="lt2"/>
                </a:solidFill>
              </a:defRPr>
            </a:lvl2pPr>
            <a:lvl3pPr lvl="2" algn="r" rtl="0">
              <a:buNone/>
              <a:defRPr sz="1300">
                <a:solidFill>
                  <a:schemeClr val="lt2"/>
                </a:solidFill>
              </a:defRPr>
            </a:lvl3pPr>
            <a:lvl4pPr lvl="3" algn="r" rtl="0">
              <a:buNone/>
              <a:defRPr sz="1300">
                <a:solidFill>
                  <a:schemeClr val="lt2"/>
                </a:solidFill>
              </a:defRPr>
            </a:lvl4pPr>
            <a:lvl5pPr lvl="4" algn="r" rtl="0">
              <a:buNone/>
              <a:defRPr sz="1300">
                <a:solidFill>
                  <a:schemeClr val="lt2"/>
                </a:solidFill>
              </a:defRPr>
            </a:lvl5pPr>
            <a:lvl6pPr lvl="5" algn="r" rtl="0">
              <a:buNone/>
              <a:defRPr sz="1300">
                <a:solidFill>
                  <a:schemeClr val="lt2"/>
                </a:solidFill>
              </a:defRPr>
            </a:lvl6pPr>
            <a:lvl7pPr lvl="6" algn="r" rtl="0">
              <a:buNone/>
              <a:defRPr sz="1300">
                <a:solidFill>
                  <a:schemeClr val="lt2"/>
                </a:solidFill>
              </a:defRPr>
            </a:lvl7pPr>
            <a:lvl8pPr lvl="7" algn="r" rtl="0">
              <a:buNone/>
              <a:defRPr sz="1300">
                <a:solidFill>
                  <a:schemeClr val="lt2"/>
                </a:solidFill>
              </a:defRPr>
            </a:lvl8pPr>
            <a:lvl9pPr lvl="8" algn="r" rtl="0">
              <a:buNone/>
              <a:defRPr sz="13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activelearning.uga.edu/instructor-development/instructor-resources/" TargetMode="External"/><Relationship Id="rId13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hyperlink" Target="https://news.uga.edu/new-faculty-orientation-provides-keys-to-success-at-uga/" TargetMode="Externa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activelearning.uga.edu/instructor-development/toolkit/" TargetMode="External"/><Relationship Id="rId11" Type="http://schemas.openxmlformats.org/officeDocument/2006/relationships/image" Target="../media/image32.png"/><Relationship Id="rId5" Type="http://schemas.openxmlformats.org/officeDocument/2006/relationships/hyperlink" Target="https://provost.uga.edu/faculty-affairs/faculty-appointments/" TargetMode="External"/><Relationship Id="rId10" Type="http://schemas.openxmlformats.org/officeDocument/2006/relationships/hyperlink" Target="https://activelearning.uga.edu/instructor-development/instructor-resources/al-change-grants/" TargetMode="External"/><Relationship Id="rId4" Type="http://schemas.openxmlformats.org/officeDocument/2006/relationships/image" Target="../media/image31.png"/><Relationship Id="rId9" Type="http://schemas.openxmlformats.org/officeDocument/2006/relationships/hyperlink" Target="https://activelearning.uga.edu/instructor-development/instructor-resources/al-leader-certificate-program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activelearning.uga.edu/classrooms/active-learning-ambassadors/" TargetMode="External"/><Relationship Id="rId3" Type="http://schemas.openxmlformats.org/officeDocument/2006/relationships/image" Target="../media/image31.png"/><Relationship Id="rId7" Type="http://schemas.openxmlformats.org/officeDocument/2006/relationships/hyperlink" Target="https://activelearning.uga.edu/classrooms/becoming-a-peer-learning-assistan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activelearning.uga.edu/classrooms/univ-courses/" TargetMode="External"/><Relationship Id="rId5" Type="http://schemas.openxmlformats.org/officeDocument/2006/relationships/hyperlink" Target="https://activelearning.uga.edu/classrooms/residential-curriculum/" TargetMode="External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activelearning.uga.edu/classrooms/residential-curriculum/" TargetMode="External"/><Relationship Id="rId3" Type="http://schemas.openxmlformats.org/officeDocument/2006/relationships/image" Target="../media/image30.png"/><Relationship Id="rId7" Type="http://schemas.openxmlformats.org/officeDocument/2006/relationships/hyperlink" Target="https://activelearning.uga.edu/classrooms/becoming-a-peer-learning-assistan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25live.collegenet.com/pro/uga#!/home/search/location/list/1095628" TargetMode="External"/><Relationship Id="rId5" Type="http://schemas.openxmlformats.org/officeDocument/2006/relationships/hyperlink" Target="https://activelearning.uga.edu/classroom-enhancements-overview/active-learning-classroom-criteria/" TargetMode="External"/><Relationship Id="rId10" Type="http://schemas.openxmlformats.org/officeDocument/2006/relationships/hyperlink" Target="https://activelearning.uga.edu/classroom-enhancements-overview/active-learning-classroom-prioritization-for-active-learning-leaders/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jpg"/><Relationship Id="rId5" Type="http://schemas.openxmlformats.org/officeDocument/2006/relationships/hyperlink" Target="https://journalhosting.ucalgary.ca/index.php/TLI/article/view/76484/56959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0"/>
          <p:cNvSpPr txBox="1">
            <a:spLocks noGrp="1"/>
          </p:cNvSpPr>
          <p:nvPr>
            <p:ph type="body" idx="1"/>
          </p:nvPr>
        </p:nvSpPr>
        <p:spPr>
          <a:xfrm>
            <a:off x="753300" y="1711547"/>
            <a:ext cx="106854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700">
                <a:latin typeface="Georgia"/>
                <a:ea typeface="Georgia"/>
                <a:cs typeface="Georgia"/>
                <a:sym typeface="Georgia"/>
              </a:rPr>
              <a:t>Active Learning Initiative</a:t>
            </a:r>
            <a:endParaRPr sz="47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0" name="Google Shape;340;p60"/>
          <p:cNvSpPr txBox="1"/>
          <p:nvPr/>
        </p:nvSpPr>
        <p:spPr>
          <a:xfrm>
            <a:off x="1065975" y="3429000"/>
            <a:ext cx="10128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Leah Carmichael</a:t>
            </a:r>
            <a:r>
              <a:rPr lang="en-US" sz="27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sz="27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Director of Active Learning</a:t>
            </a:r>
            <a:endParaRPr sz="27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9"/>
          <p:cNvSpPr txBox="1">
            <a:spLocks noGrp="1"/>
          </p:cNvSpPr>
          <p:nvPr>
            <p:ph type="sldNum" idx="12"/>
          </p:nvPr>
        </p:nvSpPr>
        <p:spPr>
          <a:xfrm>
            <a:off x="11480800" y="8475133"/>
            <a:ext cx="36576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521" name="Google Shape;521;p69"/>
          <p:cNvSpPr/>
          <p:nvPr/>
        </p:nvSpPr>
        <p:spPr>
          <a:xfrm>
            <a:off x="12500" y="-1225"/>
            <a:ext cx="3518100" cy="6858000"/>
          </a:xfrm>
          <a:prstGeom prst="rect">
            <a:avLst/>
          </a:prstGeom>
          <a:solidFill>
            <a:srgbClr val="00677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2" name="Google Shape;522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3100" y="2487900"/>
            <a:ext cx="9403100" cy="1966467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69"/>
          <p:cNvSpPr txBox="1"/>
          <p:nvPr/>
        </p:nvSpPr>
        <p:spPr>
          <a:xfrm>
            <a:off x="2453100" y="2565867"/>
            <a:ext cx="89007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50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ACTIVE LEARNING INITIATIVE @ UGA</a:t>
            </a:r>
            <a:endParaRPr sz="5000" b="1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70"/>
          <p:cNvGrpSpPr/>
          <p:nvPr/>
        </p:nvGrpSpPr>
        <p:grpSpPr>
          <a:xfrm>
            <a:off x="2760568" y="1465175"/>
            <a:ext cx="6296944" cy="2160000"/>
            <a:chOff x="333914" y="818307"/>
            <a:chExt cx="6131396" cy="2160000"/>
          </a:xfrm>
        </p:grpSpPr>
        <p:sp>
          <p:nvSpPr>
            <p:cNvPr id="530" name="Google Shape;530;p70"/>
            <p:cNvSpPr/>
            <p:nvPr/>
          </p:nvSpPr>
          <p:spPr>
            <a:xfrm>
              <a:off x="684914" y="818307"/>
              <a:ext cx="1098000" cy="1098000"/>
            </a:xfrm>
            <a:prstGeom prst="ellipse">
              <a:avLst/>
            </a:prstGeom>
            <a:solidFill>
              <a:srgbClr val="00677F"/>
            </a:solidFill>
            <a:ln w="952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70"/>
            <p:cNvSpPr/>
            <p:nvPr/>
          </p:nvSpPr>
          <p:spPr>
            <a:xfrm>
              <a:off x="832374" y="955826"/>
              <a:ext cx="822900" cy="8229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70"/>
            <p:cNvSpPr txBox="1"/>
            <p:nvPr/>
          </p:nvSpPr>
          <p:spPr>
            <a:xfrm>
              <a:off x="333914" y="2258307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Merriweather Sans Light"/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INSTRUCTOR DEVELOPMENT INITIATIVES</a:t>
              </a:r>
              <a:endParaRPr sz="1400" b="1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33" name="Google Shape;533;p70"/>
            <p:cNvSpPr/>
            <p:nvPr/>
          </p:nvSpPr>
          <p:spPr>
            <a:xfrm>
              <a:off x="2799914" y="818307"/>
              <a:ext cx="1098000" cy="1098000"/>
            </a:xfrm>
            <a:prstGeom prst="ellipse">
              <a:avLst/>
            </a:prstGeom>
            <a:solidFill>
              <a:srgbClr val="664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70"/>
            <p:cNvSpPr/>
            <p:nvPr/>
          </p:nvSpPr>
          <p:spPr>
            <a:xfrm>
              <a:off x="2981744" y="1020130"/>
              <a:ext cx="734400" cy="6945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70"/>
            <p:cNvSpPr txBox="1"/>
            <p:nvPr/>
          </p:nvSpPr>
          <p:spPr>
            <a:xfrm>
              <a:off x="2448914" y="2258307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Merriweather Sans Light"/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STUDENT SUPPORT INITIATIVES</a:t>
              </a:r>
              <a:endParaRPr sz="1400" b="1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36" name="Google Shape;536;p70"/>
            <p:cNvSpPr/>
            <p:nvPr/>
          </p:nvSpPr>
          <p:spPr>
            <a:xfrm>
              <a:off x="4914914" y="818307"/>
              <a:ext cx="1098000" cy="1098000"/>
            </a:xfrm>
            <a:prstGeom prst="ellipse">
              <a:avLst/>
            </a:prstGeom>
            <a:solidFill>
              <a:srgbClr val="B7BF10"/>
            </a:solidFill>
            <a:ln w="9525" cap="flat" cmpd="sng">
              <a:solidFill>
                <a:srgbClr val="00A3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70"/>
            <p:cNvSpPr/>
            <p:nvPr/>
          </p:nvSpPr>
          <p:spPr>
            <a:xfrm>
              <a:off x="5148914" y="1052307"/>
              <a:ext cx="630000" cy="6300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70"/>
            <p:cNvSpPr txBox="1"/>
            <p:nvPr/>
          </p:nvSpPr>
          <p:spPr>
            <a:xfrm>
              <a:off x="4563910" y="2258307"/>
              <a:ext cx="19014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Merriweather Sans Light"/>
                <a:buNone/>
              </a:pPr>
              <a:r>
                <a:rPr lang="en-US" sz="1500" b="1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CLASSROOM</a:t>
              </a:r>
              <a:r>
                <a:rPr lang="en-US" sz="1500" b="1" i="0" u="none" strike="noStrike" cap="non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 </a:t>
              </a:r>
              <a:r>
                <a:rPr lang="en-US" sz="1500" b="1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ENHANCEMENTS</a:t>
              </a:r>
              <a:endParaRPr sz="1400" b="1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539" name="Google Shape;539;p70"/>
          <p:cNvSpPr txBox="1"/>
          <p:nvPr/>
        </p:nvSpPr>
        <p:spPr>
          <a:xfrm>
            <a:off x="432950" y="4002125"/>
            <a:ext cx="3675300" cy="1539300"/>
          </a:xfrm>
          <a:prstGeom prst="rect">
            <a:avLst/>
          </a:prstGeom>
          <a:noFill/>
          <a:ln w="9525" cap="flat" cmpd="sng">
            <a:solidFill>
              <a:srgbClr val="BA0C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Provide resources, support, and training to promote active learning in undergraduate classrooms</a:t>
            </a:r>
            <a:endParaRPr sz="22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540" name="Google Shape;540;p70"/>
          <p:cNvCxnSpPr>
            <a:stCxn id="531" idx="1"/>
            <a:endCxn id="539" idx="0"/>
          </p:cNvCxnSpPr>
          <p:nvPr/>
        </p:nvCxnSpPr>
        <p:spPr>
          <a:xfrm flipH="1">
            <a:off x="2270486" y="2014144"/>
            <a:ext cx="1002000" cy="1988100"/>
          </a:xfrm>
          <a:prstGeom prst="bentConnector2">
            <a:avLst/>
          </a:prstGeom>
          <a:noFill/>
          <a:ln w="38100" cap="flat" cmpd="sng">
            <a:solidFill>
              <a:srgbClr val="00677F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541" name="Google Shape;541;p70"/>
          <p:cNvCxnSpPr>
            <a:endCxn id="542" idx="0"/>
          </p:cNvCxnSpPr>
          <p:nvPr/>
        </p:nvCxnSpPr>
        <p:spPr>
          <a:xfrm rot="-5400000" flipH="1">
            <a:off x="8160600" y="2370275"/>
            <a:ext cx="2216700" cy="1351800"/>
          </a:xfrm>
          <a:prstGeom prst="bentConnector3">
            <a:avLst>
              <a:gd name="adj1" fmla="val -699"/>
            </a:avLst>
          </a:prstGeom>
          <a:noFill/>
          <a:ln w="38100" cap="flat" cmpd="sng">
            <a:solidFill>
              <a:srgbClr val="00A3AD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542" name="Google Shape;542;p70"/>
          <p:cNvSpPr txBox="1"/>
          <p:nvPr/>
        </p:nvSpPr>
        <p:spPr>
          <a:xfrm>
            <a:off x="8382000" y="4154525"/>
            <a:ext cx="3125700" cy="1376100"/>
          </a:xfrm>
          <a:prstGeom prst="rect">
            <a:avLst/>
          </a:prstGeom>
          <a:noFill/>
          <a:ln w="9525" cap="flat" cmpd="sng">
            <a:solidFill>
              <a:srgbClr val="00A3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Transform learning spaces for active learning through classroom &amp; infrastructure updates</a:t>
            </a:r>
            <a:endParaRPr sz="22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3" name="Google Shape;543;p70"/>
          <p:cNvSpPr txBox="1"/>
          <p:nvPr/>
        </p:nvSpPr>
        <p:spPr>
          <a:xfrm>
            <a:off x="4572000" y="4154525"/>
            <a:ext cx="3675300" cy="1376100"/>
          </a:xfrm>
          <a:prstGeom prst="rect">
            <a:avLst/>
          </a:prstGeom>
          <a:noFill/>
          <a:ln w="9525" cap="flat" cmpd="sng">
            <a:solidFill>
              <a:srgbClr val="6643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Prepare students to be successful active learner both inside and outside the classroom</a:t>
            </a:r>
            <a:endParaRPr sz="22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544" name="Google Shape;544;p70"/>
          <p:cNvCxnSpPr/>
          <p:nvPr/>
        </p:nvCxnSpPr>
        <p:spPr>
          <a:xfrm rot="-5400000" flipH="1">
            <a:off x="5560100" y="2960551"/>
            <a:ext cx="2054700" cy="333300"/>
          </a:xfrm>
          <a:prstGeom prst="bentConnector3">
            <a:avLst>
              <a:gd name="adj1" fmla="val 265"/>
            </a:avLst>
          </a:prstGeom>
          <a:noFill/>
          <a:ln w="38100" cap="flat" cmpd="sng">
            <a:solidFill>
              <a:srgbClr val="66435A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545" name="Google Shape;545;p70"/>
          <p:cNvSpPr txBox="1">
            <a:spLocks noGrp="1"/>
          </p:cNvSpPr>
          <p:nvPr>
            <p:ph type="body" idx="3"/>
          </p:nvPr>
        </p:nvSpPr>
        <p:spPr>
          <a:xfrm>
            <a:off x="6862410" y="6311041"/>
            <a:ext cx="45276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en-US" sz="2265">
                <a:latin typeface="Georgia"/>
                <a:ea typeface="Georgia"/>
                <a:cs typeface="Georgia"/>
                <a:sym typeface="Georgia"/>
              </a:rPr>
              <a:t>www.activelearning.uga.edu</a:t>
            </a:r>
            <a:endParaRPr sz="2265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6" name="Google Shape;546;p70"/>
          <p:cNvSpPr txBox="1">
            <a:spLocks noGrp="1"/>
          </p:cNvSpPr>
          <p:nvPr>
            <p:ph type="body" idx="1"/>
          </p:nvPr>
        </p:nvSpPr>
        <p:spPr>
          <a:xfrm>
            <a:off x="77849" y="164700"/>
            <a:ext cx="11984700" cy="11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4500" u="none">
                <a:latin typeface="Georgia"/>
                <a:ea typeface="Georgia"/>
                <a:cs typeface="Georgia"/>
                <a:sym typeface="Georgia"/>
              </a:rPr>
              <a:t>UGA’s Active Learning Initiative</a:t>
            </a:r>
            <a:endParaRPr sz="4500" b="1" u="none"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547" name="Google Shape;547;p70"/>
          <p:cNvCxnSpPr/>
          <p:nvPr/>
        </p:nvCxnSpPr>
        <p:spPr>
          <a:xfrm>
            <a:off x="543086" y="905637"/>
            <a:ext cx="11034000" cy="168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71"/>
          <p:cNvPicPr preferRelativeResize="0"/>
          <p:nvPr/>
        </p:nvPicPr>
        <p:blipFill rotWithShape="1">
          <a:blip r:embed="rId3">
            <a:alphaModFix/>
          </a:blip>
          <a:srcRect l="41114"/>
          <a:stretch/>
        </p:blipFill>
        <p:spPr>
          <a:xfrm>
            <a:off x="10377399" y="152400"/>
            <a:ext cx="1539300" cy="13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71"/>
          <p:cNvSpPr txBox="1">
            <a:spLocks noGrp="1"/>
          </p:cNvSpPr>
          <p:nvPr>
            <p:ph type="sldNum" idx="12"/>
          </p:nvPr>
        </p:nvSpPr>
        <p:spPr>
          <a:xfrm>
            <a:off x="9423400" y="6457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555" name="Google Shape;555;p71"/>
          <p:cNvSpPr/>
          <p:nvPr/>
        </p:nvSpPr>
        <p:spPr>
          <a:xfrm>
            <a:off x="12500" y="-1225"/>
            <a:ext cx="3518100" cy="6858000"/>
          </a:xfrm>
          <a:prstGeom prst="rect">
            <a:avLst/>
          </a:prstGeom>
          <a:solidFill>
            <a:srgbClr val="004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71"/>
          <p:cNvSpPr txBox="1"/>
          <p:nvPr/>
        </p:nvSpPr>
        <p:spPr>
          <a:xfrm>
            <a:off x="339925" y="2906550"/>
            <a:ext cx="29163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To provide resources, support, and training to promote active learning in undergraduate classrooms</a:t>
            </a:r>
            <a:endParaRPr sz="22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7" name="Google Shape;557;p71"/>
          <p:cNvSpPr txBox="1"/>
          <p:nvPr/>
        </p:nvSpPr>
        <p:spPr>
          <a:xfrm>
            <a:off x="256225" y="2246850"/>
            <a:ext cx="3000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OBJECTIVE</a:t>
            </a:r>
            <a:endParaRPr sz="3500" b="0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58" name="Google Shape;558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100" y="217050"/>
            <a:ext cx="9042326" cy="1242349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71">
            <a:hlinkClick r:id="rId5"/>
          </p:cNvPr>
          <p:cNvSpPr txBox="1"/>
          <p:nvPr/>
        </p:nvSpPr>
        <p:spPr>
          <a:xfrm>
            <a:off x="4580775" y="5827050"/>
            <a:ext cx="7347000" cy="630900"/>
          </a:xfrm>
          <a:prstGeom prst="rect">
            <a:avLst/>
          </a:prstGeom>
          <a:solidFill>
            <a:srgbClr val="00677F">
              <a:alpha val="9411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Active Learning Description in Hiring Documents</a:t>
            </a:r>
            <a:endParaRPr sz="25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0" name="Google Shape;560;p71">
            <a:hlinkClick r:id="rId6"/>
          </p:cNvPr>
          <p:cNvSpPr txBox="1"/>
          <p:nvPr/>
        </p:nvSpPr>
        <p:spPr>
          <a:xfrm>
            <a:off x="5954250" y="4288000"/>
            <a:ext cx="5973600" cy="630900"/>
          </a:xfrm>
          <a:prstGeom prst="rect">
            <a:avLst/>
          </a:prstGeom>
          <a:solidFill>
            <a:srgbClr val="00677F">
              <a:alpha val="9411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Introduction to Active Learning Sessions</a:t>
            </a:r>
            <a:endParaRPr sz="25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1" name="Google Shape;561;p71">
            <a:hlinkClick r:id="rId7"/>
          </p:cNvPr>
          <p:cNvSpPr txBox="1"/>
          <p:nvPr/>
        </p:nvSpPr>
        <p:spPr>
          <a:xfrm>
            <a:off x="5416275" y="5057525"/>
            <a:ext cx="6511500" cy="630900"/>
          </a:xfrm>
          <a:prstGeom prst="rect">
            <a:avLst/>
          </a:prstGeom>
          <a:solidFill>
            <a:srgbClr val="00677F">
              <a:alpha val="9411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Active Learning at New Faculty Orientation</a:t>
            </a:r>
            <a:endParaRPr sz="25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2" name="Google Shape;562;p71">
            <a:hlinkClick r:id="rId8"/>
          </p:cNvPr>
          <p:cNvSpPr txBox="1"/>
          <p:nvPr/>
        </p:nvSpPr>
        <p:spPr>
          <a:xfrm>
            <a:off x="6960850" y="3518475"/>
            <a:ext cx="4967100" cy="630900"/>
          </a:xfrm>
          <a:prstGeom prst="rect">
            <a:avLst/>
          </a:prstGeom>
          <a:solidFill>
            <a:srgbClr val="00677F">
              <a:alpha val="9411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Active Learning Techniques</a:t>
            </a:r>
            <a:endParaRPr sz="25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3" name="Google Shape;563;p71">
            <a:hlinkClick r:id="rId9"/>
          </p:cNvPr>
          <p:cNvSpPr txBox="1"/>
          <p:nvPr/>
        </p:nvSpPr>
        <p:spPr>
          <a:xfrm>
            <a:off x="7591150" y="2756475"/>
            <a:ext cx="4336800" cy="630900"/>
          </a:xfrm>
          <a:prstGeom prst="rect">
            <a:avLst/>
          </a:prstGeom>
          <a:solidFill>
            <a:srgbClr val="00677F">
              <a:alpha val="9411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AL Certification Pathways</a:t>
            </a:r>
            <a:endParaRPr sz="25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4" name="Google Shape;564;p71">
            <a:hlinkClick r:id="rId10"/>
          </p:cNvPr>
          <p:cNvSpPr txBox="1"/>
          <p:nvPr/>
        </p:nvSpPr>
        <p:spPr>
          <a:xfrm>
            <a:off x="9256250" y="1994475"/>
            <a:ext cx="2671800" cy="630900"/>
          </a:xfrm>
          <a:prstGeom prst="rect">
            <a:avLst/>
          </a:prstGeom>
          <a:solidFill>
            <a:srgbClr val="00677F">
              <a:alpha val="9411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Change Grants</a:t>
            </a:r>
            <a:endParaRPr sz="25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65" name="Google Shape;565;p71"/>
          <p:cNvPicPr preferRelativeResize="0"/>
          <p:nvPr/>
        </p:nvPicPr>
        <p:blipFill rotWithShape="1">
          <a:blip r:embed="rId11">
            <a:alphaModFix/>
          </a:blip>
          <a:srcRect r="10873" b="8020"/>
          <a:stretch/>
        </p:blipFill>
        <p:spPr>
          <a:xfrm>
            <a:off x="3784800" y="1644850"/>
            <a:ext cx="1774325" cy="1742521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71"/>
          <p:cNvSpPr txBox="1"/>
          <p:nvPr/>
        </p:nvSpPr>
        <p:spPr>
          <a:xfrm>
            <a:off x="823412" y="351850"/>
            <a:ext cx="76971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47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Instructor Development</a:t>
            </a:r>
            <a:endParaRPr sz="4700" b="1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67" name="Google Shape;567;p7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087700" y="2930687"/>
            <a:ext cx="807800" cy="122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71"/>
          <p:cNvPicPr preferRelativeResize="0"/>
          <p:nvPr/>
        </p:nvPicPr>
        <p:blipFill rotWithShape="1">
          <a:blip r:embed="rId13">
            <a:alphaModFix/>
          </a:blip>
          <a:srcRect b="2666"/>
          <a:stretch/>
        </p:blipFill>
        <p:spPr>
          <a:xfrm>
            <a:off x="4041100" y="5351825"/>
            <a:ext cx="469450" cy="1192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71">
            <a:hlinkClick r:id="rId10"/>
          </p:cNvPr>
          <p:cNvSpPr txBox="1"/>
          <p:nvPr/>
        </p:nvSpPr>
        <p:spPr>
          <a:xfrm>
            <a:off x="9884800" y="1232475"/>
            <a:ext cx="2031900" cy="630900"/>
          </a:xfrm>
          <a:prstGeom prst="rect">
            <a:avLst/>
          </a:prstGeom>
          <a:solidFill>
            <a:srgbClr val="00677F">
              <a:alpha val="9410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>
                <a:latin typeface="Georgia"/>
                <a:ea typeface="Georgia"/>
                <a:cs typeface="Georgia"/>
                <a:sym typeface="Georgia"/>
              </a:rPr>
              <a:t>AL Research</a:t>
            </a:r>
            <a:endParaRPr sz="2500" b="0" i="0" u="none" strike="noStrike" cap="none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72"/>
          <p:cNvSpPr/>
          <p:nvPr/>
        </p:nvSpPr>
        <p:spPr>
          <a:xfrm>
            <a:off x="12500" y="-1225"/>
            <a:ext cx="3518100" cy="6858000"/>
          </a:xfrm>
          <a:prstGeom prst="rect">
            <a:avLst/>
          </a:prstGeom>
          <a:solidFill>
            <a:srgbClr val="66435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6" name="Google Shape;576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100" y="217050"/>
            <a:ext cx="9042326" cy="124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72"/>
          <p:cNvPicPr preferRelativeResize="0"/>
          <p:nvPr/>
        </p:nvPicPr>
        <p:blipFill rotWithShape="1">
          <a:blip r:embed="rId4">
            <a:alphaModFix/>
          </a:blip>
          <a:srcRect l="41114"/>
          <a:stretch/>
        </p:blipFill>
        <p:spPr>
          <a:xfrm>
            <a:off x="10292749" y="444050"/>
            <a:ext cx="1539300" cy="13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72"/>
          <p:cNvSpPr txBox="1">
            <a:spLocks noGrp="1"/>
          </p:cNvSpPr>
          <p:nvPr>
            <p:ph type="sldNum" idx="12"/>
          </p:nvPr>
        </p:nvSpPr>
        <p:spPr>
          <a:xfrm>
            <a:off x="9423400" y="6457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579" name="Google Shape;579;p72"/>
          <p:cNvSpPr txBox="1"/>
          <p:nvPr/>
        </p:nvSpPr>
        <p:spPr>
          <a:xfrm>
            <a:off x="339925" y="2906550"/>
            <a:ext cx="29163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To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raise students’ awareness of the techniques and benefits of active learning and support their engagement inside and outside the classroom.</a:t>
            </a:r>
            <a:endParaRPr sz="22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80" name="Google Shape;580;p72"/>
          <p:cNvSpPr txBox="1"/>
          <p:nvPr/>
        </p:nvSpPr>
        <p:spPr>
          <a:xfrm>
            <a:off x="332425" y="2246850"/>
            <a:ext cx="3000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OBJECTIVE</a:t>
            </a:r>
            <a:endParaRPr sz="3500" b="0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81" name="Google Shape;581;p72"/>
          <p:cNvSpPr txBox="1"/>
          <p:nvPr/>
        </p:nvSpPr>
        <p:spPr>
          <a:xfrm>
            <a:off x="772583" y="361075"/>
            <a:ext cx="71421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50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Student Engagement</a:t>
            </a:r>
            <a:endParaRPr sz="50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82" name="Google Shape;582;p72"/>
          <p:cNvSpPr txBox="1"/>
          <p:nvPr/>
        </p:nvSpPr>
        <p:spPr>
          <a:xfrm>
            <a:off x="4580775" y="5827050"/>
            <a:ext cx="7347000" cy="630900"/>
          </a:xfrm>
          <a:prstGeom prst="rect">
            <a:avLst/>
          </a:prstGeom>
          <a:solidFill>
            <a:srgbClr val="66435A">
              <a:alpha val="9411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Active Learning as Recruitment Tool (Admissions)</a:t>
            </a:r>
            <a:endParaRPr sz="25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83" name="Google Shape;583;p72">
            <a:hlinkClick r:id="rId5"/>
          </p:cNvPr>
          <p:cNvSpPr txBox="1"/>
          <p:nvPr/>
        </p:nvSpPr>
        <p:spPr>
          <a:xfrm>
            <a:off x="6295450" y="4288000"/>
            <a:ext cx="5632500" cy="630900"/>
          </a:xfrm>
          <a:prstGeom prst="rect">
            <a:avLst/>
          </a:prstGeom>
          <a:solidFill>
            <a:srgbClr val="66435A">
              <a:alpha val="9411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Student Affairs Opportunities</a:t>
            </a:r>
            <a:endParaRPr sz="25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84" name="Google Shape;584;p72"/>
          <p:cNvSpPr txBox="1"/>
          <p:nvPr/>
        </p:nvSpPr>
        <p:spPr>
          <a:xfrm>
            <a:off x="5860475" y="5057525"/>
            <a:ext cx="6067200" cy="630900"/>
          </a:xfrm>
          <a:prstGeom prst="rect">
            <a:avLst/>
          </a:prstGeom>
          <a:solidFill>
            <a:srgbClr val="66435A">
              <a:alpha val="9411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New Student &amp; Family Orientation</a:t>
            </a:r>
            <a:endParaRPr sz="25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85" name="Google Shape;585;p72">
            <a:hlinkClick r:id="rId6"/>
          </p:cNvPr>
          <p:cNvSpPr txBox="1"/>
          <p:nvPr/>
        </p:nvSpPr>
        <p:spPr>
          <a:xfrm>
            <a:off x="6960850" y="3518475"/>
            <a:ext cx="4967100" cy="630900"/>
          </a:xfrm>
          <a:prstGeom prst="rect">
            <a:avLst/>
          </a:prstGeom>
          <a:solidFill>
            <a:srgbClr val="66435A">
              <a:alpha val="9411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UNIV 1202 &amp; 1204 Courses</a:t>
            </a:r>
            <a:endParaRPr sz="25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86" name="Google Shape;586;p72">
            <a:hlinkClick r:id="rId7"/>
          </p:cNvPr>
          <p:cNvSpPr txBox="1"/>
          <p:nvPr/>
        </p:nvSpPr>
        <p:spPr>
          <a:xfrm>
            <a:off x="7591150" y="2756475"/>
            <a:ext cx="4336800" cy="630900"/>
          </a:xfrm>
          <a:prstGeom prst="rect">
            <a:avLst/>
          </a:prstGeom>
          <a:solidFill>
            <a:srgbClr val="66435A">
              <a:alpha val="9411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Peer Learning Assistants</a:t>
            </a:r>
            <a:endParaRPr sz="25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87" name="Google Shape;587;p72">
            <a:hlinkClick r:id="rId8"/>
          </p:cNvPr>
          <p:cNvSpPr txBox="1"/>
          <p:nvPr/>
        </p:nvSpPr>
        <p:spPr>
          <a:xfrm>
            <a:off x="8928075" y="1600050"/>
            <a:ext cx="3000000" cy="1015800"/>
          </a:xfrm>
          <a:prstGeom prst="rect">
            <a:avLst/>
          </a:prstGeom>
          <a:solidFill>
            <a:srgbClr val="66435A">
              <a:alpha val="9411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Active Learning Ambassadors</a:t>
            </a:r>
            <a:endParaRPr sz="25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88" name="Google Shape;588;p72"/>
          <p:cNvPicPr preferRelativeResize="0"/>
          <p:nvPr/>
        </p:nvPicPr>
        <p:blipFill rotWithShape="1">
          <a:blip r:embed="rId9">
            <a:alphaModFix/>
          </a:blip>
          <a:srcRect t="8024" b="5312"/>
          <a:stretch/>
        </p:blipFill>
        <p:spPr>
          <a:xfrm>
            <a:off x="3719553" y="1643712"/>
            <a:ext cx="1613128" cy="1332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p73"/>
          <p:cNvPicPr preferRelativeResize="0"/>
          <p:nvPr/>
        </p:nvPicPr>
        <p:blipFill rotWithShape="1">
          <a:blip r:embed="rId3">
            <a:alphaModFix/>
          </a:blip>
          <a:srcRect l="41114"/>
          <a:stretch/>
        </p:blipFill>
        <p:spPr>
          <a:xfrm>
            <a:off x="10337499" y="1600050"/>
            <a:ext cx="1539300" cy="13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73"/>
          <p:cNvSpPr txBox="1">
            <a:spLocks noGrp="1"/>
          </p:cNvSpPr>
          <p:nvPr>
            <p:ph type="sldNum" idx="12"/>
          </p:nvPr>
        </p:nvSpPr>
        <p:spPr>
          <a:xfrm>
            <a:off x="9423400" y="6457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596" name="Google Shape;596;p73"/>
          <p:cNvSpPr/>
          <p:nvPr/>
        </p:nvSpPr>
        <p:spPr>
          <a:xfrm>
            <a:off x="12500" y="-1225"/>
            <a:ext cx="3518100" cy="6858000"/>
          </a:xfrm>
          <a:prstGeom prst="rect">
            <a:avLst/>
          </a:prstGeom>
          <a:solidFill>
            <a:srgbClr val="B4B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73"/>
          <p:cNvSpPr txBox="1"/>
          <p:nvPr/>
        </p:nvSpPr>
        <p:spPr>
          <a:xfrm>
            <a:off x="339925" y="2906550"/>
            <a:ext cx="29163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To </a:t>
            </a:r>
            <a:r>
              <a:rPr lang="en-US" sz="2200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transform learning spaces for active learning through classroom and infrastructure updates.</a:t>
            </a:r>
            <a:endParaRPr sz="22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8" name="Google Shape;598;p73"/>
          <p:cNvSpPr txBox="1"/>
          <p:nvPr/>
        </p:nvSpPr>
        <p:spPr>
          <a:xfrm>
            <a:off x="332425" y="2246850"/>
            <a:ext cx="3000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OBJECTIVE</a:t>
            </a:r>
            <a:endParaRPr sz="3500" b="0" i="0" u="none" strike="noStrike" cap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99" name="Google Shape;599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100" y="217050"/>
            <a:ext cx="9042326" cy="1242349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73"/>
          <p:cNvSpPr txBox="1"/>
          <p:nvPr/>
        </p:nvSpPr>
        <p:spPr>
          <a:xfrm>
            <a:off x="683075" y="383200"/>
            <a:ext cx="7547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50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Classroom Enhancements</a:t>
            </a:r>
            <a:endParaRPr sz="50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01" name="Google Shape;601;p73">
            <a:hlinkClick r:id="rId5"/>
          </p:cNvPr>
          <p:cNvSpPr txBox="1"/>
          <p:nvPr/>
        </p:nvSpPr>
        <p:spPr>
          <a:xfrm>
            <a:off x="4580775" y="5827050"/>
            <a:ext cx="7347000" cy="630900"/>
          </a:xfrm>
          <a:prstGeom prst="rect">
            <a:avLst/>
          </a:prstGeom>
          <a:solidFill>
            <a:srgbClr val="B7BF10">
              <a:alpha val="19215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Active Learning Classroom Attributes Determined</a:t>
            </a:r>
            <a:endParaRPr sz="25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02" name="Google Shape;602;p73">
            <a:hlinkClick r:id="rId6"/>
          </p:cNvPr>
          <p:cNvSpPr txBox="1"/>
          <p:nvPr/>
        </p:nvSpPr>
        <p:spPr>
          <a:xfrm>
            <a:off x="5416275" y="5057525"/>
            <a:ext cx="6511500" cy="630900"/>
          </a:xfrm>
          <a:prstGeom prst="rect">
            <a:avLst/>
          </a:prstGeom>
          <a:solidFill>
            <a:srgbClr val="B7BF10">
              <a:alpha val="19215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Active Learning Classrooms Inventoried</a:t>
            </a:r>
            <a:endParaRPr sz="25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03" name="Google Shape;603;p73">
            <a:hlinkClick r:id="rId7"/>
          </p:cNvPr>
          <p:cNvSpPr txBox="1"/>
          <p:nvPr/>
        </p:nvSpPr>
        <p:spPr>
          <a:xfrm>
            <a:off x="7591150" y="2756475"/>
            <a:ext cx="4336800" cy="630900"/>
          </a:xfrm>
          <a:prstGeom prst="rect">
            <a:avLst/>
          </a:prstGeom>
          <a:solidFill>
            <a:srgbClr val="B7BF10">
              <a:alpha val="19215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Model Classrooms</a:t>
            </a:r>
            <a:endParaRPr sz="25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04" name="Google Shape;604;p73">
            <a:hlinkClick r:id="rId8"/>
          </p:cNvPr>
          <p:cNvSpPr txBox="1"/>
          <p:nvPr/>
        </p:nvSpPr>
        <p:spPr>
          <a:xfrm>
            <a:off x="5954250" y="4288000"/>
            <a:ext cx="5973600" cy="630900"/>
          </a:xfrm>
          <a:prstGeom prst="rect">
            <a:avLst/>
          </a:prstGeom>
          <a:solidFill>
            <a:srgbClr val="B7BF10">
              <a:alpha val="19215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Classroom Enhancement Priorities</a:t>
            </a:r>
            <a:endParaRPr sz="25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05" name="Google Shape;605;p73"/>
          <p:cNvPicPr preferRelativeResize="0"/>
          <p:nvPr/>
        </p:nvPicPr>
        <p:blipFill rotWithShape="1">
          <a:blip r:embed="rId9">
            <a:alphaModFix/>
          </a:blip>
          <a:srcRect t="4561"/>
          <a:stretch/>
        </p:blipFill>
        <p:spPr>
          <a:xfrm>
            <a:off x="3635594" y="1600045"/>
            <a:ext cx="2016698" cy="1787325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73">
            <a:hlinkClick r:id="rId10"/>
          </p:cNvPr>
          <p:cNvSpPr txBox="1"/>
          <p:nvPr/>
        </p:nvSpPr>
        <p:spPr>
          <a:xfrm>
            <a:off x="6960850" y="3518475"/>
            <a:ext cx="4967100" cy="630900"/>
          </a:xfrm>
          <a:prstGeom prst="rect">
            <a:avLst/>
          </a:prstGeom>
          <a:solidFill>
            <a:srgbClr val="B7BF10">
              <a:alpha val="19215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ALSI Alumni Scheduling</a:t>
            </a:r>
            <a:endParaRPr sz="25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Google Shape;612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903" y="1618800"/>
            <a:ext cx="11198186" cy="3535599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74"/>
          <p:cNvSpPr txBox="1">
            <a:spLocks noGrp="1"/>
          </p:cNvSpPr>
          <p:nvPr>
            <p:ph type="sldNum" idx="12"/>
          </p:nvPr>
        </p:nvSpPr>
        <p:spPr>
          <a:xfrm>
            <a:off x="9423400" y="6457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614" name="Google Shape;614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100" y="258800"/>
            <a:ext cx="9042333" cy="1117067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74"/>
          <p:cNvSpPr txBox="1"/>
          <p:nvPr/>
        </p:nvSpPr>
        <p:spPr>
          <a:xfrm>
            <a:off x="606883" y="213875"/>
            <a:ext cx="71421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6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Active Learning</a:t>
            </a:r>
            <a:endParaRPr sz="65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6" name="Google Shape;616;p74"/>
          <p:cNvSpPr txBox="1"/>
          <p:nvPr/>
        </p:nvSpPr>
        <p:spPr>
          <a:xfrm>
            <a:off x="7013367" y="5397333"/>
            <a:ext cx="5138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7" name="Google Shape;617;p74"/>
          <p:cNvSpPr txBox="1"/>
          <p:nvPr/>
        </p:nvSpPr>
        <p:spPr>
          <a:xfrm>
            <a:off x="574800" y="5374025"/>
            <a:ext cx="110424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https://www.chronicle.com/article/can-this-university-change-its-teaching-culture?sra=true</a:t>
            </a: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75"/>
          <p:cNvSpPr txBox="1">
            <a:spLocks noGrp="1"/>
          </p:cNvSpPr>
          <p:nvPr>
            <p:ph type="sldNum" idx="12"/>
          </p:nvPr>
        </p:nvSpPr>
        <p:spPr>
          <a:xfrm>
            <a:off x="9423400" y="6457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624" name="Google Shape;624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100" y="258800"/>
            <a:ext cx="9042333" cy="1117067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75"/>
          <p:cNvSpPr txBox="1"/>
          <p:nvPr/>
        </p:nvSpPr>
        <p:spPr>
          <a:xfrm>
            <a:off x="606883" y="213875"/>
            <a:ext cx="71421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6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Active Learning</a:t>
            </a:r>
            <a:endParaRPr sz="65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6" name="Google Shape;626;p75"/>
          <p:cNvSpPr txBox="1"/>
          <p:nvPr/>
        </p:nvSpPr>
        <p:spPr>
          <a:xfrm>
            <a:off x="7013367" y="5397333"/>
            <a:ext cx="5138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7" name="Google Shape;627;p75"/>
          <p:cNvSpPr txBox="1"/>
          <p:nvPr/>
        </p:nvSpPr>
        <p:spPr>
          <a:xfrm>
            <a:off x="510100" y="1667725"/>
            <a:ext cx="4819200" cy="4648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i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While all such plans must lay out a path for improving student outcomes, teaching experts at other universities say that Georgia’s focus on teaching culture is ambitious and unusual — especially for an R1 university…</a:t>
            </a:r>
            <a:endParaRPr sz="2900" i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28" name="Google Shape;628;p75"/>
          <p:cNvSpPr txBox="1"/>
          <p:nvPr/>
        </p:nvSpPr>
        <p:spPr>
          <a:xfrm>
            <a:off x="6032325" y="5678500"/>
            <a:ext cx="591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75"/>
          <p:cNvSpPr txBox="1"/>
          <p:nvPr/>
        </p:nvSpPr>
        <p:spPr>
          <a:xfrm>
            <a:off x="6154900" y="1667725"/>
            <a:ext cx="5582700" cy="4648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i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If Georgia’s project is successful, it would demonstrate that a college can, in fact, encourage professors to embrace more-effective teaching approaches, provided the institution is willing to invest the necessary resources. And it could offer other colleges a playbook for doing the same.</a:t>
            </a:r>
            <a:endParaRPr sz="2900" i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76"/>
          <p:cNvSpPr txBox="1">
            <a:spLocks noGrp="1"/>
          </p:cNvSpPr>
          <p:nvPr>
            <p:ph type="sldNum" idx="12"/>
          </p:nvPr>
        </p:nvSpPr>
        <p:spPr>
          <a:xfrm>
            <a:off x="11480800" y="8475133"/>
            <a:ext cx="36576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636" name="Google Shape;636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225" y="384456"/>
            <a:ext cx="11071075" cy="6089081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76"/>
          <p:cNvSpPr txBox="1"/>
          <p:nvPr/>
        </p:nvSpPr>
        <p:spPr>
          <a:xfrm>
            <a:off x="1789650" y="994500"/>
            <a:ext cx="4756200" cy="1293000"/>
          </a:xfrm>
          <a:prstGeom prst="rect">
            <a:avLst/>
          </a:prstGeom>
          <a:solidFill>
            <a:srgbClr val="292929">
              <a:alpha val="40784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Questions?</a:t>
            </a:r>
            <a:endParaRPr sz="72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644" name="Google Shape;644;p77"/>
          <p:cNvSpPr/>
          <p:nvPr/>
        </p:nvSpPr>
        <p:spPr>
          <a:xfrm>
            <a:off x="12500" y="-1225"/>
            <a:ext cx="3517800" cy="6858000"/>
          </a:xfrm>
          <a:prstGeom prst="rect">
            <a:avLst/>
          </a:prstGeom>
          <a:solidFill>
            <a:srgbClr val="00677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5" name="Google Shape;645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3850" y="2487900"/>
            <a:ext cx="9042350" cy="1966450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77"/>
          <p:cNvSpPr txBox="1"/>
          <p:nvPr/>
        </p:nvSpPr>
        <p:spPr>
          <a:xfrm>
            <a:off x="3870550" y="2885225"/>
            <a:ext cx="7141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Thank you!</a:t>
            </a:r>
            <a:endParaRPr sz="72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1"/>
          <p:cNvSpPr txBox="1"/>
          <p:nvPr/>
        </p:nvSpPr>
        <p:spPr>
          <a:xfrm>
            <a:off x="3987425" y="1477475"/>
            <a:ext cx="79425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3600"/>
              <a:buFont typeface="Georgia"/>
              <a:buChar char="●"/>
            </a:pPr>
            <a:r>
              <a:rPr lang="en-US" sz="3600" b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What is active learning?</a:t>
            </a:r>
            <a:endParaRPr sz="360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3600"/>
              <a:buFont typeface="Georgia"/>
              <a:buChar char="●"/>
            </a:pPr>
            <a:r>
              <a:rPr lang="en-US" sz="3600" b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What we are doing at UGA?</a:t>
            </a:r>
            <a:endParaRPr sz="360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3600"/>
              <a:buFont typeface="Georgia"/>
              <a:buChar char="●"/>
            </a:pPr>
            <a:r>
              <a:rPr lang="en-US" sz="3600">
                <a:latin typeface="Georgia"/>
                <a:ea typeface="Georgia"/>
                <a:cs typeface="Georgia"/>
                <a:sym typeface="Georgia"/>
              </a:rPr>
              <a:t>What do you need from our office to support your engagement with active learning?</a:t>
            </a:r>
            <a:endParaRPr sz="36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7" name="Google Shape;347;p61"/>
          <p:cNvSpPr txBox="1">
            <a:spLocks noGrp="1"/>
          </p:cNvSpPr>
          <p:nvPr>
            <p:ph type="sldNum" idx="12"/>
          </p:nvPr>
        </p:nvSpPr>
        <p:spPr>
          <a:xfrm>
            <a:off x="9423400" y="6457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348" name="Google Shape;348;p61"/>
          <p:cNvSpPr/>
          <p:nvPr/>
        </p:nvSpPr>
        <p:spPr>
          <a:xfrm>
            <a:off x="12500" y="-1225"/>
            <a:ext cx="3518100" cy="6858000"/>
          </a:xfrm>
          <a:prstGeom prst="rect">
            <a:avLst/>
          </a:prstGeom>
          <a:solidFill>
            <a:srgbClr val="00677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100" y="258800"/>
            <a:ext cx="9042333" cy="1117067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61"/>
          <p:cNvSpPr txBox="1"/>
          <p:nvPr/>
        </p:nvSpPr>
        <p:spPr>
          <a:xfrm>
            <a:off x="606883" y="213875"/>
            <a:ext cx="71421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6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Outline</a:t>
            </a:r>
            <a:endParaRPr sz="65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2"/>
          <p:cNvSpPr txBox="1">
            <a:spLocks noGrp="1"/>
          </p:cNvSpPr>
          <p:nvPr>
            <p:ph type="sldNum" idx="12"/>
          </p:nvPr>
        </p:nvSpPr>
        <p:spPr>
          <a:xfrm>
            <a:off x="11480800" y="8475133"/>
            <a:ext cx="36576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357" name="Google Shape;357;p62"/>
          <p:cNvSpPr/>
          <p:nvPr/>
        </p:nvSpPr>
        <p:spPr>
          <a:xfrm>
            <a:off x="12500" y="-1225"/>
            <a:ext cx="3518100" cy="6858000"/>
          </a:xfrm>
          <a:prstGeom prst="rect">
            <a:avLst/>
          </a:prstGeom>
          <a:solidFill>
            <a:srgbClr val="00677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3100" y="2487900"/>
            <a:ext cx="9403100" cy="1966467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62"/>
          <p:cNvSpPr txBox="1"/>
          <p:nvPr/>
        </p:nvSpPr>
        <p:spPr>
          <a:xfrm>
            <a:off x="2506400" y="2996967"/>
            <a:ext cx="8900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56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ACTIVE LEARNING 101</a:t>
            </a:r>
            <a:endParaRPr sz="5600" b="1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/>
          <p:cNvSpPr txBox="1">
            <a:spLocks noGrp="1"/>
          </p:cNvSpPr>
          <p:nvPr>
            <p:ph type="sldNum" idx="12"/>
          </p:nvPr>
        </p:nvSpPr>
        <p:spPr>
          <a:xfrm>
            <a:off x="9423400" y="6457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366" name="Google Shape;366;p63"/>
          <p:cNvSpPr/>
          <p:nvPr/>
        </p:nvSpPr>
        <p:spPr>
          <a:xfrm>
            <a:off x="12500" y="-1225"/>
            <a:ext cx="3518100" cy="6858000"/>
          </a:xfrm>
          <a:prstGeom prst="rect">
            <a:avLst/>
          </a:prstGeom>
          <a:solidFill>
            <a:srgbClr val="594A2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100" y="258800"/>
            <a:ext cx="9042333" cy="1117067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63"/>
          <p:cNvSpPr txBox="1"/>
          <p:nvPr/>
        </p:nvSpPr>
        <p:spPr>
          <a:xfrm>
            <a:off x="606883" y="213875"/>
            <a:ext cx="71421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6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Passive Learning</a:t>
            </a:r>
            <a:endParaRPr sz="65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9" name="Google Shape;369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1633" y="1682142"/>
            <a:ext cx="6970913" cy="464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850" y="4349092"/>
            <a:ext cx="2698575" cy="165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63"/>
          <p:cNvSpPr txBox="1"/>
          <p:nvPr/>
        </p:nvSpPr>
        <p:spPr>
          <a:xfrm>
            <a:off x="434775" y="3382492"/>
            <a:ext cx="2774700" cy="661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 b="1" i="0" u="none" strike="noStrike" cap="none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In-Class</a:t>
            </a:r>
            <a:endParaRPr sz="900" b="0" i="0" u="none" strike="noStrike" cap="none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72" name="Google Shape;372;p63"/>
          <p:cNvSpPr txBox="1"/>
          <p:nvPr/>
        </p:nvSpPr>
        <p:spPr>
          <a:xfrm>
            <a:off x="482825" y="6013367"/>
            <a:ext cx="2698500" cy="661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 b="1" i="0" u="none" strike="noStrike" cap="none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Out of Class</a:t>
            </a:r>
            <a:endParaRPr sz="900" b="0" i="0" u="none" strike="noStrike" cap="none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373" name="Google Shape;373;p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4713" y="1607516"/>
            <a:ext cx="2774725" cy="184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63"/>
          <p:cNvPicPr preferRelativeResize="0"/>
          <p:nvPr/>
        </p:nvPicPr>
        <p:blipFill rotWithShape="1">
          <a:blip r:embed="rId7">
            <a:alphaModFix/>
          </a:blip>
          <a:srcRect b="2391"/>
          <a:stretch/>
        </p:blipFill>
        <p:spPr>
          <a:xfrm>
            <a:off x="3912300" y="1458316"/>
            <a:ext cx="7829567" cy="5094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1525" y="2720976"/>
            <a:ext cx="3466772" cy="3390174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64"/>
          <p:cNvSpPr txBox="1"/>
          <p:nvPr/>
        </p:nvSpPr>
        <p:spPr>
          <a:xfrm>
            <a:off x="6253500" y="971825"/>
            <a:ext cx="57879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134F5C"/>
                </a:solidFill>
                <a:latin typeface="Georgia"/>
                <a:ea typeface="Georgia"/>
                <a:cs typeface="Georgia"/>
                <a:sym typeface="Georgia"/>
              </a:rPr>
              <a:t>80% of information is lost after the semester</a:t>
            </a:r>
            <a:endParaRPr sz="3400" b="1">
              <a:solidFill>
                <a:srgbClr val="134F5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2" name="Google Shape;382;p64"/>
          <p:cNvSpPr txBox="1"/>
          <p:nvPr/>
        </p:nvSpPr>
        <p:spPr>
          <a:xfrm>
            <a:off x="6916100" y="1243675"/>
            <a:ext cx="4820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50% of information is lost after one month</a:t>
            </a:r>
            <a:endParaRPr sz="2800" b="1">
              <a:solidFill>
                <a:srgbClr val="274E1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83" name="Google Shape;383;p64"/>
          <p:cNvPicPr preferRelativeResize="0"/>
          <p:nvPr/>
        </p:nvPicPr>
        <p:blipFill rotWithShape="1">
          <a:blip r:embed="rId3">
            <a:alphaModFix/>
          </a:blip>
          <a:srcRect l="36760"/>
          <a:stretch/>
        </p:blipFill>
        <p:spPr>
          <a:xfrm>
            <a:off x="7934435" y="2720975"/>
            <a:ext cx="2192313" cy="339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64"/>
          <p:cNvPicPr preferRelativeResize="0"/>
          <p:nvPr/>
        </p:nvPicPr>
        <p:blipFill rotWithShape="1">
          <a:blip r:embed="rId3">
            <a:alphaModFix/>
          </a:blip>
          <a:srcRect l="36760"/>
          <a:stretch/>
        </p:blipFill>
        <p:spPr>
          <a:xfrm>
            <a:off x="9532887" y="2720975"/>
            <a:ext cx="2192313" cy="3390174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64"/>
          <p:cNvSpPr txBox="1">
            <a:spLocks noGrp="1"/>
          </p:cNvSpPr>
          <p:nvPr>
            <p:ph type="sldNum" idx="12"/>
          </p:nvPr>
        </p:nvSpPr>
        <p:spPr>
          <a:xfrm>
            <a:off x="11582400" y="6259325"/>
            <a:ext cx="762000" cy="558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386" name="Google Shape;386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077500"/>
            <a:ext cx="2206828" cy="728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64"/>
          <p:cNvSpPr/>
          <p:nvPr/>
        </p:nvSpPr>
        <p:spPr>
          <a:xfrm>
            <a:off x="0" y="6089225"/>
            <a:ext cx="12192000" cy="729000"/>
          </a:xfrm>
          <a:prstGeom prst="rect">
            <a:avLst/>
          </a:prstGeom>
          <a:solidFill>
            <a:srgbClr val="22222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8" name="Google Shape;388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898" y="1923758"/>
            <a:ext cx="3282375" cy="3833424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64"/>
          <p:cNvSpPr txBox="1"/>
          <p:nvPr/>
        </p:nvSpPr>
        <p:spPr>
          <a:xfrm>
            <a:off x="7725298" y="1803450"/>
            <a:ext cx="247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CCCCCC"/>
                </a:solidFill>
                <a:latin typeface="Georgia"/>
                <a:ea typeface="Georgia"/>
                <a:cs typeface="Georgia"/>
                <a:sym typeface="Georgia"/>
              </a:rPr>
              <a:t>Subsidiary Sources</a:t>
            </a:r>
            <a:endParaRPr sz="2100">
              <a:solidFill>
                <a:srgbClr val="CCCC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0" name="Google Shape;390;p64"/>
          <p:cNvSpPr txBox="1"/>
          <p:nvPr/>
        </p:nvSpPr>
        <p:spPr>
          <a:xfrm>
            <a:off x="6306600" y="1923750"/>
            <a:ext cx="1626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Treaties</a:t>
            </a:r>
            <a:endParaRPr sz="28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1" name="Google Shape;391;p64"/>
          <p:cNvSpPr txBox="1"/>
          <p:nvPr/>
        </p:nvSpPr>
        <p:spPr>
          <a:xfrm>
            <a:off x="7649100" y="2097600"/>
            <a:ext cx="1878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Customary Law</a:t>
            </a:r>
            <a:endParaRPr sz="190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2" name="Google Shape;392;p64"/>
          <p:cNvSpPr txBox="1"/>
          <p:nvPr/>
        </p:nvSpPr>
        <p:spPr>
          <a:xfrm>
            <a:off x="7954275" y="1371600"/>
            <a:ext cx="3282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The Caroline Affair</a:t>
            </a:r>
            <a:endParaRPr sz="2800" i="1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3" name="Google Shape;393;p64"/>
          <p:cNvSpPr txBox="1"/>
          <p:nvPr/>
        </p:nvSpPr>
        <p:spPr>
          <a:xfrm>
            <a:off x="10050550" y="1910400"/>
            <a:ext cx="1878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Corfu Channel</a:t>
            </a:r>
            <a:endParaRPr sz="2000" i="1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4" name="Google Shape;394;p64"/>
          <p:cNvSpPr txBox="1"/>
          <p:nvPr/>
        </p:nvSpPr>
        <p:spPr>
          <a:xfrm>
            <a:off x="9354600" y="2173800"/>
            <a:ext cx="2473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Intl Humanitarian Law</a:t>
            </a:r>
            <a:endParaRPr sz="170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5" name="Google Shape;395;p64"/>
          <p:cNvSpPr txBox="1"/>
          <p:nvPr/>
        </p:nvSpPr>
        <p:spPr>
          <a:xfrm>
            <a:off x="10638900" y="2416175"/>
            <a:ext cx="16269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Intl Court of Justice</a:t>
            </a:r>
            <a:endParaRPr sz="22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6" name="Google Shape;396;p64"/>
          <p:cNvSpPr/>
          <p:nvPr/>
        </p:nvSpPr>
        <p:spPr>
          <a:xfrm>
            <a:off x="257525" y="1530450"/>
            <a:ext cx="2384400" cy="2191200"/>
          </a:xfrm>
          <a:prstGeom prst="ellipse">
            <a:avLst/>
          </a:prstGeom>
          <a:noFill/>
          <a:ln w="1143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64"/>
          <p:cNvSpPr txBox="1"/>
          <p:nvPr/>
        </p:nvSpPr>
        <p:spPr>
          <a:xfrm>
            <a:off x="6433125" y="1023625"/>
            <a:ext cx="1531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Universal Jurisdiction</a:t>
            </a:r>
            <a:endParaRPr sz="1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8" name="Google Shape;398;p64"/>
          <p:cNvSpPr txBox="1"/>
          <p:nvPr/>
        </p:nvSpPr>
        <p:spPr>
          <a:xfrm>
            <a:off x="10534195" y="1069225"/>
            <a:ext cx="1531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B7B7B7"/>
                </a:solidFill>
                <a:latin typeface="Georgia"/>
                <a:ea typeface="Georgia"/>
                <a:cs typeface="Georgia"/>
                <a:sym typeface="Georgia"/>
              </a:rPr>
              <a:t>Jus in bello</a:t>
            </a:r>
            <a:endParaRPr sz="1900">
              <a:solidFill>
                <a:srgbClr val="B7B7B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9" name="Google Shape;399;p64"/>
          <p:cNvSpPr txBox="1"/>
          <p:nvPr/>
        </p:nvSpPr>
        <p:spPr>
          <a:xfrm>
            <a:off x="7649100" y="1083025"/>
            <a:ext cx="2942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Montevideo Convention</a:t>
            </a:r>
            <a:endParaRPr sz="2000" i="1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0" name="Google Shape;400;p64"/>
          <p:cNvSpPr txBox="1"/>
          <p:nvPr/>
        </p:nvSpPr>
        <p:spPr>
          <a:xfrm>
            <a:off x="6177676" y="1620600"/>
            <a:ext cx="1776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Applicants</a:t>
            </a:r>
            <a:endParaRPr sz="24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1" name="Google Shape;401;p64"/>
          <p:cNvSpPr txBox="1"/>
          <p:nvPr/>
        </p:nvSpPr>
        <p:spPr>
          <a:xfrm>
            <a:off x="8829675" y="2468250"/>
            <a:ext cx="2192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The Refugee Convention</a:t>
            </a:r>
            <a:endParaRPr sz="1300" i="1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2" name="Google Shape;402;p64"/>
          <p:cNvSpPr txBox="1"/>
          <p:nvPr/>
        </p:nvSpPr>
        <p:spPr>
          <a:xfrm>
            <a:off x="9115573" y="2660550"/>
            <a:ext cx="1011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Amicus Briefs</a:t>
            </a:r>
            <a:endParaRPr sz="190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3" name="Google Shape;403;p64"/>
          <p:cNvSpPr txBox="1"/>
          <p:nvPr/>
        </p:nvSpPr>
        <p:spPr>
          <a:xfrm>
            <a:off x="7129276" y="2386775"/>
            <a:ext cx="1776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7B7B7"/>
                </a:solidFill>
                <a:latin typeface="Georgia"/>
                <a:ea typeface="Georgia"/>
                <a:cs typeface="Georgia"/>
                <a:sym typeface="Georgia"/>
              </a:rPr>
              <a:t>uti possidetis</a:t>
            </a:r>
            <a:endParaRPr sz="2000">
              <a:solidFill>
                <a:srgbClr val="B7B7B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4" name="Google Shape;404;p64"/>
          <p:cNvSpPr txBox="1"/>
          <p:nvPr/>
        </p:nvSpPr>
        <p:spPr>
          <a:xfrm>
            <a:off x="5602200" y="2387550"/>
            <a:ext cx="1729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Rome Statute</a:t>
            </a:r>
            <a:endParaRPr sz="190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5" name="Google Shape;405;p64"/>
          <p:cNvSpPr txBox="1"/>
          <p:nvPr/>
        </p:nvSpPr>
        <p:spPr>
          <a:xfrm>
            <a:off x="4572000" y="2011550"/>
            <a:ext cx="1878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Respondents</a:t>
            </a:r>
            <a:endParaRPr sz="22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6" name="Google Shape;406;p64"/>
          <p:cNvSpPr txBox="1"/>
          <p:nvPr/>
        </p:nvSpPr>
        <p:spPr>
          <a:xfrm>
            <a:off x="11148888" y="1498500"/>
            <a:ext cx="1043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General Principles</a:t>
            </a:r>
            <a:endParaRPr sz="13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7" name="Google Shape;407;p64"/>
          <p:cNvSpPr txBox="1"/>
          <p:nvPr/>
        </p:nvSpPr>
        <p:spPr>
          <a:xfrm>
            <a:off x="7555650" y="2669700"/>
            <a:ext cx="112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jus cogens</a:t>
            </a:r>
            <a:endParaRPr sz="1300" i="1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8" name="Google Shape;408;p64"/>
          <p:cNvSpPr txBox="1"/>
          <p:nvPr/>
        </p:nvSpPr>
        <p:spPr>
          <a:xfrm>
            <a:off x="5384600" y="2740775"/>
            <a:ext cx="15315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B7B7B7"/>
                </a:solidFill>
                <a:latin typeface="Georgia"/>
                <a:ea typeface="Georgia"/>
                <a:cs typeface="Georgia"/>
                <a:sym typeface="Georgia"/>
              </a:rPr>
              <a:t>Dispute</a:t>
            </a:r>
            <a:endParaRPr sz="1900">
              <a:solidFill>
                <a:srgbClr val="B7B7B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B7B7B7"/>
                </a:solidFill>
                <a:latin typeface="Georgia"/>
                <a:ea typeface="Georgia"/>
                <a:cs typeface="Georgia"/>
                <a:sym typeface="Georgia"/>
              </a:rPr>
              <a:t>Resolution Mechanisms</a:t>
            </a:r>
            <a:endParaRPr sz="1900">
              <a:solidFill>
                <a:srgbClr val="B7B7B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9" name="Google Shape;409;p64"/>
          <p:cNvSpPr txBox="1"/>
          <p:nvPr/>
        </p:nvSpPr>
        <p:spPr>
          <a:xfrm>
            <a:off x="7114637" y="2887475"/>
            <a:ext cx="187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Permanent </a:t>
            </a:r>
            <a:endParaRPr sz="120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Court of </a:t>
            </a:r>
            <a:endParaRPr sz="120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Arbitration</a:t>
            </a:r>
            <a:endParaRPr sz="120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0" name="Google Shape;410;p64"/>
          <p:cNvSpPr txBox="1"/>
          <p:nvPr/>
        </p:nvSpPr>
        <p:spPr>
          <a:xfrm>
            <a:off x="3742746" y="2294925"/>
            <a:ext cx="1950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Jus Cogens</a:t>
            </a:r>
            <a:endParaRPr sz="28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1" name="Google Shape;411;p64"/>
          <p:cNvSpPr txBox="1"/>
          <p:nvPr/>
        </p:nvSpPr>
        <p:spPr>
          <a:xfrm>
            <a:off x="4112513" y="2720975"/>
            <a:ext cx="1531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Disputes in the South China Sea</a:t>
            </a:r>
            <a:endParaRPr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2" name="Google Shape;412;p64"/>
          <p:cNvSpPr txBox="1"/>
          <p:nvPr/>
        </p:nvSpPr>
        <p:spPr>
          <a:xfrm>
            <a:off x="10924350" y="3116575"/>
            <a:ext cx="1267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CCCCCC"/>
                </a:solidFill>
                <a:latin typeface="Georgia"/>
                <a:ea typeface="Georgia"/>
                <a:cs typeface="Georgia"/>
                <a:sym typeface="Georgia"/>
              </a:rPr>
              <a:t>Antarctic Treaty</a:t>
            </a:r>
            <a:endParaRPr sz="1900">
              <a:solidFill>
                <a:srgbClr val="CCCC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3" name="Google Shape;413;p64"/>
          <p:cNvSpPr txBox="1"/>
          <p:nvPr/>
        </p:nvSpPr>
        <p:spPr>
          <a:xfrm>
            <a:off x="5181596" y="3573275"/>
            <a:ext cx="1950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Memorials</a:t>
            </a:r>
            <a:endParaRPr sz="23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4" name="Google Shape;414;p64"/>
          <p:cNvSpPr txBox="1"/>
          <p:nvPr/>
        </p:nvSpPr>
        <p:spPr>
          <a:xfrm>
            <a:off x="4151400" y="1773000"/>
            <a:ext cx="2025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CCCCCC"/>
                </a:solidFill>
                <a:latin typeface="Georgia"/>
                <a:ea typeface="Georgia"/>
                <a:cs typeface="Georgia"/>
                <a:sym typeface="Georgia"/>
              </a:rPr>
              <a:t>Outer Space Law</a:t>
            </a:r>
            <a:endParaRPr sz="1900">
              <a:solidFill>
                <a:srgbClr val="CCCC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5" name="Google Shape;415;p64"/>
          <p:cNvSpPr txBox="1"/>
          <p:nvPr/>
        </p:nvSpPr>
        <p:spPr>
          <a:xfrm>
            <a:off x="11000550" y="3657225"/>
            <a:ext cx="1232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nonrefoulement</a:t>
            </a:r>
            <a:endParaRPr sz="1100" i="1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6" name="Google Shape;416;p64"/>
          <p:cNvSpPr txBox="1"/>
          <p:nvPr/>
        </p:nvSpPr>
        <p:spPr>
          <a:xfrm>
            <a:off x="9159150" y="3308125"/>
            <a:ext cx="1011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B7B7B7"/>
                </a:solidFill>
                <a:latin typeface="Georgia"/>
                <a:ea typeface="Georgia"/>
                <a:cs typeface="Georgia"/>
                <a:sym typeface="Georgia"/>
              </a:rPr>
              <a:t>United Nations Charter</a:t>
            </a:r>
            <a:endParaRPr sz="1200">
              <a:solidFill>
                <a:srgbClr val="B7B7B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7" name="Google Shape;417;p64"/>
          <p:cNvSpPr txBox="1"/>
          <p:nvPr/>
        </p:nvSpPr>
        <p:spPr>
          <a:xfrm>
            <a:off x="6433125" y="2681550"/>
            <a:ext cx="789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i="1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European Union</a:t>
            </a:r>
            <a:endParaRPr sz="900" i="1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8" name="Google Shape;418;p64"/>
          <p:cNvSpPr txBox="1"/>
          <p:nvPr/>
        </p:nvSpPr>
        <p:spPr>
          <a:xfrm>
            <a:off x="4496400" y="3266700"/>
            <a:ext cx="1125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Partition Plan</a:t>
            </a:r>
            <a:endParaRPr sz="170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9" name="Google Shape;419;p64"/>
          <p:cNvSpPr txBox="1"/>
          <p:nvPr/>
        </p:nvSpPr>
        <p:spPr>
          <a:xfrm>
            <a:off x="6980100" y="968050"/>
            <a:ext cx="47166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7F6000"/>
                </a:solidFill>
                <a:latin typeface="Georgia"/>
                <a:ea typeface="Georgia"/>
                <a:cs typeface="Georgia"/>
                <a:sym typeface="Georgia"/>
              </a:rPr>
              <a:t>30% of information is lost by the end of the class</a:t>
            </a:r>
            <a:endParaRPr sz="2600" b="1">
              <a:solidFill>
                <a:srgbClr val="7F6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0" name="Google Shape;420;p64"/>
          <p:cNvSpPr/>
          <p:nvPr/>
        </p:nvSpPr>
        <p:spPr>
          <a:xfrm>
            <a:off x="3047616" y="3485722"/>
            <a:ext cx="1043100" cy="861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A0C2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64"/>
          <p:cNvSpPr txBox="1">
            <a:spLocks noGrp="1"/>
          </p:cNvSpPr>
          <p:nvPr>
            <p:ph type="body" idx="4294967295"/>
          </p:nvPr>
        </p:nvSpPr>
        <p:spPr>
          <a:xfrm>
            <a:off x="325586" y="133218"/>
            <a:ext cx="10911000" cy="11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4000" b="1">
                <a:latin typeface="Georgia"/>
                <a:ea typeface="Georgia"/>
                <a:cs typeface="Georgia"/>
                <a:sym typeface="Georgia"/>
              </a:rPr>
              <a:t>Why I Decided to Try Active Learning…</a:t>
            </a:r>
            <a:endParaRPr sz="4000" b="1"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422" name="Google Shape;422;p64"/>
          <p:cNvCxnSpPr/>
          <p:nvPr/>
        </p:nvCxnSpPr>
        <p:spPr>
          <a:xfrm>
            <a:off x="543086" y="905637"/>
            <a:ext cx="11034000" cy="168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1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1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1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1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1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1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1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1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6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1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9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2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7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70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7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70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9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7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70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5"/>
          <p:cNvSpPr/>
          <p:nvPr/>
        </p:nvSpPr>
        <p:spPr>
          <a:xfrm>
            <a:off x="12500" y="-1225"/>
            <a:ext cx="3518100" cy="6858000"/>
          </a:xfrm>
          <a:prstGeom prst="rect">
            <a:avLst/>
          </a:prstGeom>
          <a:solidFill>
            <a:srgbClr val="594A2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100" y="258800"/>
            <a:ext cx="9042333" cy="1117067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65"/>
          <p:cNvSpPr txBox="1">
            <a:spLocks noGrp="1"/>
          </p:cNvSpPr>
          <p:nvPr>
            <p:ph type="sldNum" idx="12"/>
          </p:nvPr>
        </p:nvSpPr>
        <p:spPr>
          <a:xfrm>
            <a:off x="9423400" y="6457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431" name="Google Shape;431;p65"/>
          <p:cNvSpPr txBox="1"/>
          <p:nvPr/>
        </p:nvSpPr>
        <p:spPr>
          <a:xfrm>
            <a:off x="606883" y="213875"/>
            <a:ext cx="71421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65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Passive Learning</a:t>
            </a:r>
            <a:endParaRPr sz="65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2" name="Google Shape;432;p65"/>
          <p:cNvSpPr txBox="1"/>
          <p:nvPr/>
        </p:nvSpPr>
        <p:spPr>
          <a:xfrm>
            <a:off x="3530500" y="1375867"/>
            <a:ext cx="83724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i="1">
                <a:latin typeface="Georgia"/>
                <a:ea typeface="Georgia"/>
                <a:cs typeface="Georgia"/>
                <a:sym typeface="Georgia"/>
              </a:rPr>
              <a:t>Why it doesn’t work...</a:t>
            </a:r>
            <a:endParaRPr sz="3100"/>
          </a:p>
        </p:txBody>
      </p:sp>
      <p:pic>
        <p:nvPicPr>
          <p:cNvPr id="433" name="Google Shape;433;p65"/>
          <p:cNvPicPr preferRelativeResize="0"/>
          <p:nvPr/>
        </p:nvPicPr>
        <p:blipFill rotWithShape="1">
          <a:blip r:embed="rId4">
            <a:alphaModFix/>
          </a:blip>
          <a:srcRect r="5713" b="5141"/>
          <a:stretch/>
        </p:blipFill>
        <p:spPr>
          <a:xfrm flipH="1">
            <a:off x="3743732" y="3530600"/>
            <a:ext cx="3518001" cy="3292567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65"/>
          <p:cNvSpPr txBox="1"/>
          <p:nvPr/>
        </p:nvSpPr>
        <p:spPr>
          <a:xfrm>
            <a:off x="6788125" y="3770717"/>
            <a:ext cx="3215100" cy="554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New Information</a:t>
            </a:r>
            <a:endParaRPr sz="2400" b="1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5" name="Google Shape;435;p65"/>
          <p:cNvSpPr txBox="1"/>
          <p:nvPr/>
        </p:nvSpPr>
        <p:spPr>
          <a:xfrm>
            <a:off x="4895200" y="3113933"/>
            <a:ext cx="3215100" cy="554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New Information</a:t>
            </a:r>
            <a:endParaRPr sz="2400" b="1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6" name="Google Shape;436;p65"/>
          <p:cNvSpPr txBox="1"/>
          <p:nvPr/>
        </p:nvSpPr>
        <p:spPr>
          <a:xfrm>
            <a:off x="5509000" y="2352183"/>
            <a:ext cx="3215100" cy="554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New Information</a:t>
            </a:r>
            <a:endParaRPr sz="2400" b="1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7" name="Google Shape;437;p65"/>
          <p:cNvSpPr txBox="1"/>
          <p:nvPr/>
        </p:nvSpPr>
        <p:spPr>
          <a:xfrm>
            <a:off x="8826775" y="2352183"/>
            <a:ext cx="3215100" cy="554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New Information</a:t>
            </a:r>
            <a:endParaRPr sz="2400" b="1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8" name="Google Shape;438;p65"/>
          <p:cNvSpPr txBox="1"/>
          <p:nvPr/>
        </p:nvSpPr>
        <p:spPr>
          <a:xfrm>
            <a:off x="8272075" y="3094133"/>
            <a:ext cx="3215100" cy="554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New Information</a:t>
            </a:r>
            <a:endParaRPr sz="2400" b="1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9" name="Google Shape;439;p65"/>
          <p:cNvSpPr txBox="1"/>
          <p:nvPr/>
        </p:nvSpPr>
        <p:spPr>
          <a:xfrm>
            <a:off x="8110392" y="4506667"/>
            <a:ext cx="3215100" cy="554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New Information</a:t>
            </a:r>
            <a:endParaRPr sz="2400" b="1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40" name="Google Shape;440;p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98592" y="5366394"/>
            <a:ext cx="1266974" cy="131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6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77934" y="5645563"/>
            <a:ext cx="1570301" cy="1099202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65"/>
          <p:cNvSpPr/>
          <p:nvPr/>
        </p:nvSpPr>
        <p:spPr>
          <a:xfrm rot="-3481207">
            <a:off x="8625724" y="5651824"/>
            <a:ext cx="571540" cy="50546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274E1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65"/>
          <p:cNvSpPr/>
          <p:nvPr/>
        </p:nvSpPr>
        <p:spPr>
          <a:xfrm rot="-7695019">
            <a:off x="9594545" y="5579234"/>
            <a:ext cx="570346" cy="50567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274E1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65"/>
          <p:cNvSpPr/>
          <p:nvPr/>
        </p:nvSpPr>
        <p:spPr>
          <a:xfrm>
            <a:off x="9283720" y="5215937"/>
            <a:ext cx="215210" cy="46123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274E13"/>
                </a:solidFill>
                <a:latin typeface="PT Serif"/>
              </a:rPr>
              <a:t>?</a:t>
            </a:r>
          </a:p>
        </p:txBody>
      </p:sp>
      <p:sp>
        <p:nvSpPr>
          <p:cNvPr id="445" name="Google Shape;445;p65"/>
          <p:cNvSpPr txBox="1"/>
          <p:nvPr/>
        </p:nvSpPr>
        <p:spPr>
          <a:xfrm>
            <a:off x="8272067" y="2296600"/>
            <a:ext cx="3937500" cy="6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1">
                <a:solidFill>
                  <a:srgbClr val="B7B7B7"/>
                </a:solidFill>
                <a:latin typeface="Georgia"/>
                <a:ea typeface="Georgia"/>
                <a:cs typeface="Georgia"/>
                <a:sym typeface="Georgia"/>
              </a:rPr>
              <a:t>Blah blah blah</a:t>
            </a:r>
            <a:endParaRPr sz="2800" b="1" i="0" u="none" strike="noStrike" cap="none">
              <a:solidFill>
                <a:srgbClr val="B7B7B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6" name="Google Shape;446;p65"/>
          <p:cNvSpPr txBox="1"/>
          <p:nvPr/>
        </p:nvSpPr>
        <p:spPr>
          <a:xfrm>
            <a:off x="4786437" y="2327100"/>
            <a:ext cx="3937500" cy="6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1">
                <a:solidFill>
                  <a:srgbClr val="B7B7B7"/>
                </a:solidFill>
                <a:latin typeface="Georgia"/>
                <a:ea typeface="Georgia"/>
                <a:cs typeface="Georgia"/>
                <a:sym typeface="Georgia"/>
              </a:rPr>
              <a:t>Blah blah blah</a:t>
            </a:r>
            <a:endParaRPr sz="2800" b="1" i="0" u="none" strike="noStrike" cap="none">
              <a:solidFill>
                <a:srgbClr val="B7B7B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7" name="Google Shape;447;p65"/>
          <p:cNvSpPr txBox="1"/>
          <p:nvPr/>
        </p:nvSpPr>
        <p:spPr>
          <a:xfrm>
            <a:off x="8169750" y="3033667"/>
            <a:ext cx="3937500" cy="6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1">
                <a:solidFill>
                  <a:srgbClr val="B7B7B7"/>
                </a:solidFill>
                <a:latin typeface="Georgia"/>
                <a:ea typeface="Georgia"/>
                <a:cs typeface="Georgia"/>
                <a:sym typeface="Georgia"/>
              </a:rPr>
              <a:t>Blah blah blah</a:t>
            </a:r>
            <a:endParaRPr sz="2800" b="1" i="0" u="none" strike="noStrike" cap="none">
              <a:solidFill>
                <a:srgbClr val="B7B7B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8" name="Google Shape;448;p65"/>
          <p:cNvSpPr txBox="1"/>
          <p:nvPr/>
        </p:nvSpPr>
        <p:spPr>
          <a:xfrm>
            <a:off x="4684120" y="3064167"/>
            <a:ext cx="3937500" cy="6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1">
                <a:solidFill>
                  <a:srgbClr val="B7B7B7"/>
                </a:solidFill>
                <a:latin typeface="Georgia"/>
                <a:ea typeface="Georgia"/>
                <a:cs typeface="Georgia"/>
                <a:sym typeface="Georgia"/>
              </a:rPr>
              <a:t>Blah blah blah</a:t>
            </a:r>
            <a:endParaRPr sz="2800" b="1" i="0" u="none" strike="noStrike" cap="none">
              <a:solidFill>
                <a:srgbClr val="B7B7B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9" name="Google Shape;449;p65"/>
          <p:cNvSpPr txBox="1"/>
          <p:nvPr/>
        </p:nvSpPr>
        <p:spPr>
          <a:xfrm>
            <a:off x="7862367" y="4462533"/>
            <a:ext cx="3937500" cy="6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1">
                <a:solidFill>
                  <a:srgbClr val="B7B7B7"/>
                </a:solidFill>
                <a:latin typeface="Georgia"/>
                <a:ea typeface="Georgia"/>
                <a:cs typeface="Georgia"/>
                <a:sym typeface="Georgia"/>
              </a:rPr>
              <a:t>Blah blah blah</a:t>
            </a:r>
            <a:endParaRPr sz="2800" b="1" i="0" u="none" strike="noStrike" cap="none">
              <a:solidFill>
                <a:srgbClr val="B7B7B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0" name="Google Shape;450;p65"/>
          <p:cNvSpPr txBox="1"/>
          <p:nvPr/>
        </p:nvSpPr>
        <p:spPr>
          <a:xfrm>
            <a:off x="6788137" y="3763350"/>
            <a:ext cx="3937500" cy="6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1">
                <a:solidFill>
                  <a:srgbClr val="B7B7B7"/>
                </a:solidFill>
                <a:latin typeface="Georgia"/>
                <a:ea typeface="Georgia"/>
                <a:cs typeface="Georgia"/>
                <a:sym typeface="Georgia"/>
              </a:rPr>
              <a:t>Blah blah blah</a:t>
            </a:r>
            <a:endParaRPr sz="2800" b="1" i="0" u="none" strike="noStrike" cap="none">
              <a:solidFill>
                <a:srgbClr val="B7B7B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66"/>
          <p:cNvPicPr preferRelativeResize="0"/>
          <p:nvPr/>
        </p:nvPicPr>
        <p:blipFill rotWithShape="1">
          <a:blip r:embed="rId3">
            <a:alphaModFix/>
          </a:blip>
          <a:srcRect l="30414" t="26454" r="28217"/>
          <a:stretch/>
        </p:blipFill>
        <p:spPr>
          <a:xfrm rot="10800000">
            <a:off x="352965" y="1266470"/>
            <a:ext cx="2837069" cy="504373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66"/>
          <p:cNvSpPr/>
          <p:nvPr/>
        </p:nvSpPr>
        <p:spPr>
          <a:xfrm>
            <a:off x="12500" y="-1225"/>
            <a:ext cx="3518100" cy="6858000"/>
          </a:xfrm>
          <a:prstGeom prst="rect">
            <a:avLst/>
          </a:prstGeom>
          <a:solidFill>
            <a:srgbClr val="00677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66"/>
          <p:cNvSpPr txBox="1">
            <a:spLocks noGrp="1"/>
          </p:cNvSpPr>
          <p:nvPr>
            <p:ph type="sldNum" idx="12"/>
          </p:nvPr>
        </p:nvSpPr>
        <p:spPr>
          <a:xfrm>
            <a:off x="9423400" y="6457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459" name="Google Shape;459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100" y="258800"/>
            <a:ext cx="9042333" cy="1117067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66"/>
          <p:cNvSpPr txBox="1"/>
          <p:nvPr/>
        </p:nvSpPr>
        <p:spPr>
          <a:xfrm>
            <a:off x="606883" y="213875"/>
            <a:ext cx="71421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6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Active Learning</a:t>
            </a:r>
            <a:endParaRPr sz="65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61" name="Google Shape;461;p66"/>
          <p:cNvSpPr txBox="1"/>
          <p:nvPr/>
        </p:nvSpPr>
        <p:spPr>
          <a:xfrm>
            <a:off x="7013367" y="5397333"/>
            <a:ext cx="5138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62" name="Google Shape;462;p66"/>
          <p:cNvSpPr txBox="1"/>
          <p:nvPr/>
        </p:nvSpPr>
        <p:spPr>
          <a:xfrm>
            <a:off x="3772625" y="1721675"/>
            <a:ext cx="8235300" cy="646500"/>
          </a:xfrm>
          <a:prstGeom prst="rect">
            <a:avLst/>
          </a:prstGeom>
          <a:solidFill>
            <a:srgbClr val="66435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Doolittle, P., Wojdak, K., &amp; Walters, A. (2023). Defining Active Learning: A Restricted Systemic Review. </a:t>
            </a:r>
            <a:r>
              <a:rPr lang="en-US" sz="1800" b="1" i="1" u="none" strike="noStrike" cap="none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Teaching and Learning Inquiry</a:t>
            </a:r>
            <a:r>
              <a:rPr lang="en-US" sz="1800" b="1" i="0" u="none" strike="noStrike" cap="none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, </a:t>
            </a:r>
            <a:r>
              <a:rPr lang="en-US" sz="1800" b="1" i="1" u="none" strike="noStrike" cap="none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11 </a:t>
            </a:r>
            <a:r>
              <a:rPr lang="en-US" sz="1800" b="1" i="0" u="none" strike="noStrike" cap="none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(</a:t>
            </a:r>
            <a:r>
              <a:rPr lang="en-US" sz="1800" b="1" i="0" u="sng" strike="noStrike" cap="none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800" b="1" i="0" u="none" strike="noStrike" cap="none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)</a:t>
            </a:r>
            <a:endParaRPr sz="1800" b="1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63" name="Google Shape;463;p66"/>
          <p:cNvSpPr txBox="1"/>
          <p:nvPr/>
        </p:nvSpPr>
        <p:spPr>
          <a:xfrm>
            <a:off x="7232800" y="2632475"/>
            <a:ext cx="4541700" cy="3694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222222"/>
                </a:solidFill>
                <a:latin typeface="Merriweather"/>
                <a:ea typeface="Merriweather"/>
                <a:cs typeface="Merriweather"/>
                <a:sym typeface="Merriweather"/>
              </a:rPr>
              <a:t>"To expand and reify active learning in higher education, various colleges and universities have included </a:t>
            </a:r>
            <a:r>
              <a:rPr lang="en-US" sz="1800" b="1" i="1" u="none" strike="noStrike" cap="none">
                <a:solidFill>
                  <a:srgbClr val="222222"/>
                </a:solidFill>
                <a:latin typeface="Merriweather"/>
                <a:ea typeface="Merriweather"/>
                <a:cs typeface="Merriweather"/>
                <a:sym typeface="Merriweather"/>
              </a:rPr>
              <a:t>active learning in their guiding principles</a:t>
            </a:r>
            <a:r>
              <a:rPr lang="en-US" sz="1800" b="0" i="1" u="none" strike="noStrike" cap="none">
                <a:solidFill>
                  <a:srgbClr val="222222"/>
                </a:solidFill>
                <a:latin typeface="Merriweather"/>
                <a:ea typeface="Merriweather"/>
                <a:cs typeface="Merriweather"/>
                <a:sym typeface="Merriweather"/>
              </a:rPr>
              <a:t> or academic structure. For example, the </a:t>
            </a:r>
            <a:r>
              <a:rPr lang="en-US" sz="1800" b="1" i="1" u="none" strike="noStrike" cap="none">
                <a:solidFill>
                  <a:srgbClr val="222222"/>
                </a:solidFill>
                <a:latin typeface="Merriweather"/>
                <a:ea typeface="Merriweather"/>
                <a:cs typeface="Merriweather"/>
                <a:sym typeface="Merriweather"/>
              </a:rPr>
              <a:t>University of Georgia</a:t>
            </a:r>
            <a:r>
              <a:rPr lang="en-US" sz="1800" b="0" i="1" u="none" strike="noStrike" cap="none">
                <a:solidFill>
                  <a:srgbClr val="222222"/>
                </a:solidFill>
                <a:latin typeface="Merriweather"/>
                <a:ea typeface="Merriweather"/>
                <a:cs typeface="Merriweather"/>
                <a:sym typeface="Merriweather"/>
              </a:rPr>
              <a:t> created an Office of Active Learning … and has included active learning as the center of their accreditation Quality Assessment Plan."</a:t>
            </a:r>
            <a:endParaRPr sz="1800" b="0" i="1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464" name="Google Shape;464;p66" descr="A person in a suit smil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44725" y="2534358"/>
            <a:ext cx="3073950" cy="4052718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66"/>
          <p:cNvSpPr txBox="1"/>
          <p:nvPr/>
        </p:nvSpPr>
        <p:spPr>
          <a:xfrm>
            <a:off x="112992" y="2673003"/>
            <a:ext cx="3317100" cy="13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What is Active Learning?</a:t>
            </a:r>
            <a:endParaRPr sz="40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66" name="Google Shape;466;p66"/>
          <p:cNvSpPr txBox="1"/>
          <p:nvPr/>
        </p:nvSpPr>
        <p:spPr>
          <a:xfrm>
            <a:off x="352975" y="4566025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00FF00"/>
                </a:highlight>
              </a:rPr>
              <a:t>https://www.chronicle.com/article/can-this-university-change-its-teaching-culture?sra=true</a:t>
            </a:r>
            <a:endParaRPr>
              <a:highlight>
                <a:srgbClr val="00FF00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67"/>
          <p:cNvPicPr preferRelativeResize="0"/>
          <p:nvPr/>
        </p:nvPicPr>
        <p:blipFill rotWithShape="1">
          <a:blip r:embed="rId3">
            <a:alphaModFix/>
          </a:blip>
          <a:srcRect l="30414" t="26454" r="28217"/>
          <a:stretch/>
        </p:blipFill>
        <p:spPr>
          <a:xfrm rot="10800000">
            <a:off x="352965" y="1266470"/>
            <a:ext cx="2837069" cy="504373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67"/>
          <p:cNvSpPr/>
          <p:nvPr/>
        </p:nvSpPr>
        <p:spPr>
          <a:xfrm>
            <a:off x="12500" y="-1225"/>
            <a:ext cx="3518100" cy="6858000"/>
          </a:xfrm>
          <a:prstGeom prst="rect">
            <a:avLst/>
          </a:prstGeom>
          <a:solidFill>
            <a:srgbClr val="00677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67"/>
          <p:cNvSpPr txBox="1">
            <a:spLocks noGrp="1"/>
          </p:cNvSpPr>
          <p:nvPr>
            <p:ph type="sldNum" idx="12"/>
          </p:nvPr>
        </p:nvSpPr>
        <p:spPr>
          <a:xfrm>
            <a:off x="9423400" y="6457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475" name="Google Shape;475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100" y="258800"/>
            <a:ext cx="9042333" cy="1117067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67"/>
          <p:cNvSpPr txBox="1"/>
          <p:nvPr/>
        </p:nvSpPr>
        <p:spPr>
          <a:xfrm>
            <a:off x="606883" y="213875"/>
            <a:ext cx="71421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6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Active Learning</a:t>
            </a:r>
            <a:endParaRPr sz="65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77" name="Google Shape;477;p67"/>
          <p:cNvSpPr txBox="1"/>
          <p:nvPr/>
        </p:nvSpPr>
        <p:spPr>
          <a:xfrm>
            <a:off x="3530500" y="1299667"/>
            <a:ext cx="83724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Active Learning is a </a:t>
            </a: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95067" y="2988800"/>
            <a:ext cx="3625566" cy="393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6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53567" y="3236584"/>
            <a:ext cx="2181101" cy="1888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67"/>
          <p:cNvPicPr preferRelativeResize="0"/>
          <p:nvPr/>
        </p:nvPicPr>
        <p:blipFill rotWithShape="1">
          <a:blip r:embed="rId7">
            <a:alphaModFix amt="82000"/>
          </a:blip>
          <a:srcRect/>
          <a:stretch/>
        </p:blipFill>
        <p:spPr>
          <a:xfrm>
            <a:off x="4077967" y="3329984"/>
            <a:ext cx="2181101" cy="1888415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67"/>
          <p:cNvSpPr txBox="1"/>
          <p:nvPr/>
        </p:nvSpPr>
        <p:spPr>
          <a:xfrm>
            <a:off x="7013367" y="5397333"/>
            <a:ext cx="5138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2" name="Google Shape;482;p67"/>
          <p:cNvSpPr txBox="1"/>
          <p:nvPr/>
        </p:nvSpPr>
        <p:spPr>
          <a:xfrm>
            <a:off x="3530500" y="1753183"/>
            <a:ext cx="8372400" cy="1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 b="1" i="0" u="none" strike="noStrike" cap="none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student-centered approach</a:t>
            </a:r>
            <a:r>
              <a:rPr lang="en-US" sz="31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to teaching and learning </a:t>
            </a:r>
            <a:r>
              <a:rPr lang="en-US" sz="3100">
                <a:latin typeface="Georgia"/>
                <a:ea typeface="Georgia"/>
                <a:cs typeface="Georgia"/>
                <a:sym typeface="Georgia"/>
              </a:rPr>
              <a:t>in which students</a:t>
            </a:r>
            <a:r>
              <a:rPr lang="en-US" sz="31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endParaRPr sz="31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3" name="Google Shape;483;p67"/>
          <p:cNvSpPr/>
          <p:nvPr/>
        </p:nvSpPr>
        <p:spPr>
          <a:xfrm>
            <a:off x="6918900" y="3101375"/>
            <a:ext cx="5060100" cy="1150500"/>
          </a:xfrm>
          <a:prstGeom prst="rect">
            <a:avLst/>
          </a:prstGeom>
          <a:solidFill>
            <a:srgbClr val="D9EAD3">
              <a:alpha val="172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PT Serif"/>
              <a:buChar char="➢"/>
            </a:pPr>
            <a:r>
              <a:rPr lang="en-US" sz="2300" b="1">
                <a:latin typeface="PT Serif"/>
                <a:ea typeface="PT Serif"/>
                <a:cs typeface="PT Serif"/>
                <a:sym typeface="PT Serif"/>
              </a:rPr>
              <a:t>Fully engage </a:t>
            </a:r>
            <a:r>
              <a:rPr lang="en-US" sz="2300">
                <a:latin typeface="PT Serif"/>
                <a:ea typeface="PT Serif"/>
                <a:cs typeface="PT Serif"/>
                <a:sym typeface="PT Serif"/>
              </a:rPr>
              <a:t>in the content and skill development (e.g., </a:t>
            </a:r>
            <a:r>
              <a:rPr lang="en-US" sz="2300" i="1">
                <a:latin typeface="PT Serif"/>
                <a:ea typeface="PT Serif"/>
                <a:cs typeface="PT Serif"/>
                <a:sym typeface="PT Serif"/>
              </a:rPr>
              <a:t>socially, actively, and/or cognitively</a:t>
            </a:r>
            <a:r>
              <a:rPr lang="en-US" sz="2300">
                <a:latin typeface="PT Serif"/>
                <a:ea typeface="PT Serif"/>
                <a:cs typeface="PT Serif"/>
                <a:sym typeface="PT Serif"/>
              </a:rPr>
              <a:t>)</a:t>
            </a:r>
            <a:endParaRPr sz="2300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84" name="Google Shape;484;p67"/>
          <p:cNvSpPr/>
          <p:nvPr/>
        </p:nvSpPr>
        <p:spPr>
          <a:xfrm>
            <a:off x="6937175" y="4369525"/>
            <a:ext cx="4965600" cy="784500"/>
          </a:xfrm>
          <a:prstGeom prst="rect">
            <a:avLst/>
          </a:prstGeom>
          <a:solidFill>
            <a:srgbClr val="D9EAD3">
              <a:alpha val="172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PT Serif"/>
              <a:buChar char="➢"/>
            </a:pPr>
            <a:r>
              <a:rPr lang="en-US" sz="2300" b="1">
                <a:latin typeface="PT Serif"/>
                <a:ea typeface="PT Serif"/>
                <a:cs typeface="PT Serif"/>
                <a:sym typeface="PT Serif"/>
              </a:rPr>
              <a:t>Create</a:t>
            </a:r>
            <a:r>
              <a:rPr lang="en-US" sz="2300">
                <a:latin typeface="PT Serif"/>
                <a:ea typeface="PT Serif"/>
                <a:cs typeface="PT Serif"/>
                <a:sym typeface="PT Serif"/>
              </a:rPr>
              <a:t> new knowledge </a:t>
            </a:r>
            <a:endParaRPr sz="2300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85" name="Google Shape;485;p67"/>
          <p:cNvSpPr/>
          <p:nvPr/>
        </p:nvSpPr>
        <p:spPr>
          <a:xfrm>
            <a:off x="6937175" y="5348449"/>
            <a:ext cx="4965600" cy="961800"/>
          </a:xfrm>
          <a:prstGeom prst="rect">
            <a:avLst/>
          </a:prstGeom>
          <a:solidFill>
            <a:srgbClr val="D9EAD3">
              <a:alpha val="172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PT Serif"/>
              <a:buChar char="➢"/>
            </a:pPr>
            <a:r>
              <a:rPr lang="en-US" sz="2300" b="1">
                <a:latin typeface="PT Serif"/>
                <a:ea typeface="PT Serif"/>
                <a:cs typeface="PT Serif"/>
                <a:sym typeface="PT Serif"/>
              </a:rPr>
              <a:t>Reflect</a:t>
            </a:r>
            <a:r>
              <a:rPr lang="en-US" sz="2300">
                <a:latin typeface="PT Serif"/>
                <a:ea typeface="PT Serif"/>
                <a:cs typeface="PT Serif"/>
                <a:sym typeface="PT Serif"/>
              </a:rPr>
              <a:t> on their learning (i.e. metacognitive learning opportunities)</a:t>
            </a:r>
            <a:endParaRPr sz="2300"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486" name="Google Shape;486;p67" descr="A group of people sitting at a table with laptops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6875" y="3131950"/>
            <a:ext cx="5959500" cy="347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67" descr="A diagram of a cognitive model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4848" y="2988800"/>
            <a:ext cx="5483552" cy="375950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8"/>
          <p:cNvSpPr txBox="1">
            <a:spLocks noGrp="1"/>
          </p:cNvSpPr>
          <p:nvPr>
            <p:ph type="sldNum" idx="12"/>
          </p:nvPr>
        </p:nvSpPr>
        <p:spPr>
          <a:xfrm>
            <a:off x="9571367" y="636843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494" name="Google Shape;494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100" y="258800"/>
            <a:ext cx="10511800" cy="1117067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68"/>
          <p:cNvSpPr txBox="1"/>
          <p:nvPr/>
        </p:nvSpPr>
        <p:spPr>
          <a:xfrm>
            <a:off x="606906" y="213867"/>
            <a:ext cx="96897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6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Active Learning’s Impact</a:t>
            </a:r>
            <a:endParaRPr sz="65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6" name="Google Shape;496;p68"/>
          <p:cNvSpPr/>
          <p:nvPr/>
        </p:nvSpPr>
        <p:spPr>
          <a:xfrm>
            <a:off x="3858777" y="3089304"/>
            <a:ext cx="1498687" cy="2479392"/>
          </a:xfrm>
          <a:custGeom>
            <a:avLst/>
            <a:gdLst/>
            <a:ahLst/>
            <a:cxnLst/>
            <a:rect l="l" t="t" r="r" b="b"/>
            <a:pathLst>
              <a:path w="41720" h="73951" extrusionOk="0">
                <a:moveTo>
                  <a:pt x="27968" y="1"/>
                </a:moveTo>
                <a:cubicBezTo>
                  <a:pt x="27967" y="2"/>
                  <a:pt x="1" y="22433"/>
                  <a:pt x="9347" y="50483"/>
                </a:cubicBezTo>
                <a:cubicBezTo>
                  <a:pt x="15836" y="69902"/>
                  <a:pt x="41720" y="73950"/>
                  <a:pt x="41720" y="73950"/>
                </a:cubicBezTo>
                <a:cubicBezTo>
                  <a:pt x="41720" y="73950"/>
                  <a:pt x="22432" y="56805"/>
                  <a:pt x="22991" y="31064"/>
                </a:cubicBezTo>
                <a:cubicBezTo>
                  <a:pt x="23337" y="14955"/>
                  <a:pt x="27968" y="1"/>
                  <a:pt x="27968" y="1"/>
                </a:cubicBezTo>
                <a:close/>
              </a:path>
            </a:pathLst>
          </a:custGeom>
          <a:solidFill>
            <a:srgbClr val="66435A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68"/>
          <p:cNvSpPr/>
          <p:nvPr/>
        </p:nvSpPr>
        <p:spPr>
          <a:xfrm>
            <a:off x="4796977" y="4384609"/>
            <a:ext cx="2531207" cy="1405104"/>
          </a:xfrm>
          <a:custGeom>
            <a:avLst/>
            <a:gdLst/>
            <a:ahLst/>
            <a:cxnLst/>
            <a:rect l="l" t="t" r="r" b="b"/>
            <a:pathLst>
              <a:path w="70927" h="41909" extrusionOk="0">
                <a:moveTo>
                  <a:pt x="1" y="1"/>
                </a:moveTo>
                <a:cubicBezTo>
                  <a:pt x="1" y="2"/>
                  <a:pt x="5442" y="35445"/>
                  <a:pt x="34422" y="41363"/>
                </a:cubicBezTo>
                <a:cubicBezTo>
                  <a:pt x="36255" y="41738"/>
                  <a:pt x="38058" y="41909"/>
                  <a:pt x="39822" y="41909"/>
                </a:cubicBezTo>
                <a:cubicBezTo>
                  <a:pt x="57343" y="41909"/>
                  <a:pt x="70926" y="25063"/>
                  <a:pt x="70926" y="25063"/>
                </a:cubicBezTo>
                <a:lnTo>
                  <a:pt x="70926" y="25063"/>
                </a:lnTo>
                <a:cubicBezTo>
                  <a:pt x="70926" y="25063"/>
                  <a:pt x="63530" y="27521"/>
                  <a:pt x="53216" y="27521"/>
                </a:cubicBezTo>
                <a:cubicBezTo>
                  <a:pt x="44757" y="27521"/>
                  <a:pt x="34335" y="25868"/>
                  <a:pt x="24420" y="19848"/>
                </a:cubicBezTo>
                <a:cubicBezTo>
                  <a:pt x="10645" y="11490"/>
                  <a:pt x="1" y="1"/>
                  <a:pt x="1" y="1"/>
                </a:cubicBezTo>
                <a:close/>
              </a:path>
            </a:pathLst>
          </a:custGeom>
          <a:solidFill>
            <a:srgbClr val="00A3A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8" name="Google Shape;498;p68"/>
          <p:cNvGrpSpPr/>
          <p:nvPr/>
        </p:nvGrpSpPr>
        <p:grpSpPr>
          <a:xfrm>
            <a:off x="4724806" y="1797916"/>
            <a:ext cx="2531207" cy="1405138"/>
            <a:chOff x="3659988" y="1266050"/>
            <a:chExt cx="1773175" cy="1047750"/>
          </a:xfrm>
        </p:grpSpPr>
        <p:sp>
          <p:nvSpPr>
            <p:cNvPr id="499" name="Google Shape;499;p68"/>
            <p:cNvSpPr/>
            <p:nvPr/>
          </p:nvSpPr>
          <p:spPr>
            <a:xfrm>
              <a:off x="3659988" y="1266050"/>
              <a:ext cx="1773175" cy="1047750"/>
            </a:xfrm>
            <a:custGeom>
              <a:avLst/>
              <a:gdLst/>
              <a:ahLst/>
              <a:cxnLst/>
              <a:rect l="l" t="t" r="r" b="b"/>
              <a:pathLst>
                <a:path w="70927" h="41910" extrusionOk="0">
                  <a:moveTo>
                    <a:pt x="31105" y="1"/>
                  </a:moveTo>
                  <a:cubicBezTo>
                    <a:pt x="13584" y="1"/>
                    <a:pt x="1" y="16846"/>
                    <a:pt x="1" y="16846"/>
                  </a:cubicBezTo>
                  <a:cubicBezTo>
                    <a:pt x="1" y="16846"/>
                    <a:pt x="7397" y="14388"/>
                    <a:pt x="17711" y="14388"/>
                  </a:cubicBezTo>
                  <a:cubicBezTo>
                    <a:pt x="26170" y="14388"/>
                    <a:pt x="36592" y="16042"/>
                    <a:pt x="46507" y="22061"/>
                  </a:cubicBezTo>
                  <a:cubicBezTo>
                    <a:pt x="60282" y="30420"/>
                    <a:pt x="70926" y="41909"/>
                    <a:pt x="70926" y="41909"/>
                  </a:cubicBezTo>
                  <a:cubicBezTo>
                    <a:pt x="70926" y="41909"/>
                    <a:pt x="65485" y="6464"/>
                    <a:pt x="36505" y="547"/>
                  </a:cubicBezTo>
                  <a:cubicBezTo>
                    <a:pt x="34672" y="171"/>
                    <a:pt x="32869" y="1"/>
                    <a:pt x="31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68"/>
            <p:cNvSpPr txBox="1"/>
            <p:nvPr/>
          </p:nvSpPr>
          <p:spPr>
            <a:xfrm>
              <a:off x="4295788" y="1296775"/>
              <a:ext cx="5016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1" name="Google Shape;501;p68"/>
          <p:cNvSpPr/>
          <p:nvPr/>
        </p:nvSpPr>
        <p:spPr>
          <a:xfrm>
            <a:off x="6694444" y="2019037"/>
            <a:ext cx="1488882" cy="2479359"/>
          </a:xfrm>
          <a:custGeom>
            <a:avLst/>
            <a:gdLst/>
            <a:ahLst/>
            <a:cxnLst/>
            <a:rect l="l" t="t" r="r" b="b"/>
            <a:pathLst>
              <a:path w="41720" h="73950" extrusionOk="0">
                <a:moveTo>
                  <a:pt x="0" y="0"/>
                </a:moveTo>
                <a:cubicBezTo>
                  <a:pt x="0" y="0"/>
                  <a:pt x="19300" y="17145"/>
                  <a:pt x="18729" y="42886"/>
                </a:cubicBezTo>
                <a:cubicBezTo>
                  <a:pt x="18383" y="58996"/>
                  <a:pt x="13752" y="73950"/>
                  <a:pt x="13752" y="73950"/>
                </a:cubicBezTo>
                <a:cubicBezTo>
                  <a:pt x="13752" y="73950"/>
                  <a:pt x="41720" y="51518"/>
                  <a:pt x="32373" y="23467"/>
                </a:cubicBezTo>
                <a:cubicBezTo>
                  <a:pt x="25896" y="4049"/>
                  <a:pt x="1" y="0"/>
                  <a:pt x="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68"/>
          <p:cNvSpPr/>
          <p:nvPr/>
        </p:nvSpPr>
        <p:spPr>
          <a:xfrm>
            <a:off x="3719100" y="2371009"/>
            <a:ext cx="2377394" cy="1766530"/>
          </a:xfrm>
          <a:custGeom>
            <a:avLst/>
            <a:gdLst/>
            <a:ahLst/>
            <a:cxnLst/>
            <a:rect l="l" t="t" r="r" b="b"/>
            <a:pathLst>
              <a:path w="66617" h="52689" extrusionOk="0">
                <a:moveTo>
                  <a:pt x="44789" y="1"/>
                </a:moveTo>
                <a:cubicBezTo>
                  <a:pt x="34527" y="1"/>
                  <a:pt x="22598" y="2750"/>
                  <a:pt x="13586" y="12922"/>
                </a:cubicBezTo>
                <a:cubicBezTo>
                  <a:pt x="1" y="28245"/>
                  <a:pt x="9442" y="52689"/>
                  <a:pt x="9442" y="52689"/>
                </a:cubicBezTo>
                <a:cubicBezTo>
                  <a:pt x="9442" y="52689"/>
                  <a:pt x="14645" y="27400"/>
                  <a:pt x="37220" y="15017"/>
                </a:cubicBezTo>
                <a:cubicBezTo>
                  <a:pt x="51352" y="7266"/>
                  <a:pt x="66616" y="3802"/>
                  <a:pt x="66616" y="3802"/>
                </a:cubicBezTo>
                <a:cubicBezTo>
                  <a:pt x="66616" y="3802"/>
                  <a:pt x="56855" y="1"/>
                  <a:pt x="44789" y="1"/>
                </a:cubicBezTo>
                <a:close/>
              </a:path>
            </a:pathLst>
          </a:custGeom>
          <a:solidFill>
            <a:srgbClr val="8888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68"/>
          <p:cNvSpPr/>
          <p:nvPr/>
        </p:nvSpPr>
        <p:spPr>
          <a:xfrm>
            <a:off x="5956313" y="3450098"/>
            <a:ext cx="2377359" cy="1766497"/>
          </a:xfrm>
          <a:custGeom>
            <a:avLst/>
            <a:gdLst/>
            <a:ahLst/>
            <a:cxnLst/>
            <a:rect l="l" t="t" r="r" b="b"/>
            <a:pathLst>
              <a:path w="66616" h="52688" extrusionOk="0">
                <a:moveTo>
                  <a:pt x="57174" y="0"/>
                </a:moveTo>
                <a:cubicBezTo>
                  <a:pt x="57174" y="1"/>
                  <a:pt x="51970" y="25289"/>
                  <a:pt x="29397" y="37671"/>
                </a:cubicBezTo>
                <a:cubicBezTo>
                  <a:pt x="15276" y="45422"/>
                  <a:pt x="0" y="48887"/>
                  <a:pt x="0" y="48887"/>
                </a:cubicBezTo>
                <a:cubicBezTo>
                  <a:pt x="0" y="48887"/>
                  <a:pt x="9761" y="52688"/>
                  <a:pt x="21829" y="52688"/>
                </a:cubicBezTo>
                <a:cubicBezTo>
                  <a:pt x="32092" y="52688"/>
                  <a:pt x="44025" y="49939"/>
                  <a:pt x="53042" y="39767"/>
                </a:cubicBezTo>
                <a:cubicBezTo>
                  <a:pt x="66615" y="24444"/>
                  <a:pt x="57174" y="1"/>
                  <a:pt x="57174" y="0"/>
                </a:cubicBezTo>
                <a:close/>
              </a:path>
            </a:pathLst>
          </a:custGeom>
          <a:solidFill>
            <a:srgbClr val="B7BF1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68"/>
          <p:cNvSpPr txBox="1"/>
          <p:nvPr/>
        </p:nvSpPr>
        <p:spPr>
          <a:xfrm>
            <a:off x="8350533" y="1466867"/>
            <a:ext cx="3633900" cy="1629300"/>
          </a:xfrm>
          <a:prstGeom prst="rect">
            <a:avLst/>
          </a:prstGeom>
          <a:solidFill>
            <a:srgbClr val="C00000">
              <a:alpha val="10588"/>
            </a:srgbClr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Increased Engagement</a:t>
            </a:r>
            <a:endParaRPr sz="31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Kuusinen, C. M., Mittelstadt. M. L., &amp; Jordan, A. 2017, </a:t>
            </a:r>
            <a:r>
              <a:rPr lang="en-US" sz="1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Harackiewicz</a:t>
            </a:r>
            <a:r>
              <a:rPr lang="en-US" sz="1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et al. 2016</a:t>
            </a:r>
            <a:endParaRPr sz="2400" b="0" i="0" u="none" strike="noStrike" cap="none">
              <a:solidFill>
                <a:schemeClr val="lt1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</p:txBody>
      </p:sp>
      <p:sp>
        <p:nvSpPr>
          <p:cNvPr id="505" name="Google Shape;505;p68"/>
          <p:cNvSpPr txBox="1"/>
          <p:nvPr/>
        </p:nvSpPr>
        <p:spPr>
          <a:xfrm>
            <a:off x="8350400" y="3184800"/>
            <a:ext cx="3633900" cy="1508700"/>
          </a:xfrm>
          <a:prstGeom prst="rect">
            <a:avLst/>
          </a:prstGeom>
          <a:solidFill>
            <a:srgbClr val="B4BD00">
              <a:alpha val="10588"/>
            </a:srgbClr>
          </a:solidFill>
          <a:ln w="38100" cap="flat" cmpd="sng">
            <a:solidFill>
              <a:srgbClr val="B4B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Retention</a:t>
            </a:r>
            <a:endParaRPr sz="31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Kuusinen, C. M., Mittelstadt. M. L., &amp; Jordan, A. 2017, </a:t>
            </a:r>
            <a:r>
              <a:rPr lang="en-US" sz="1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Harackiewicz</a:t>
            </a:r>
            <a:r>
              <a:rPr lang="en-US" sz="1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et al. 2016</a:t>
            </a:r>
            <a:endParaRPr sz="2400" b="0" i="0" u="none" strike="noStrike" cap="none">
              <a:solidFill>
                <a:schemeClr val="lt1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</p:txBody>
      </p:sp>
      <p:sp>
        <p:nvSpPr>
          <p:cNvPr id="506" name="Google Shape;506;p68"/>
          <p:cNvSpPr txBox="1"/>
          <p:nvPr/>
        </p:nvSpPr>
        <p:spPr>
          <a:xfrm>
            <a:off x="8350433" y="4793367"/>
            <a:ext cx="3633900" cy="1699500"/>
          </a:xfrm>
          <a:prstGeom prst="rect">
            <a:avLst/>
          </a:prstGeom>
          <a:solidFill>
            <a:srgbClr val="00677F">
              <a:alpha val="18039"/>
            </a:srgbClr>
          </a:solidFill>
          <a:ln w="38100" cap="flat" cmpd="sng">
            <a:solidFill>
              <a:srgbClr val="0067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Academic Performance</a:t>
            </a:r>
            <a:endParaRPr sz="31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Reinholz 2015; Freeman et al. 2014; Gingerich et al. 2014; Baepler et al. 2014</a:t>
            </a:r>
            <a:endParaRPr sz="15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7" name="Google Shape;507;p68"/>
          <p:cNvSpPr txBox="1"/>
          <p:nvPr/>
        </p:nvSpPr>
        <p:spPr>
          <a:xfrm>
            <a:off x="186833" y="1522433"/>
            <a:ext cx="3633900" cy="1629300"/>
          </a:xfrm>
          <a:prstGeom prst="rect">
            <a:avLst/>
          </a:prstGeom>
          <a:solidFill>
            <a:srgbClr val="000000">
              <a:alpha val="15686"/>
            </a:srgb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Lifelong Learning</a:t>
            </a:r>
            <a:endParaRPr sz="31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CURIOSITY - INITIATIVE CONNECTIONS - REFLECTION</a:t>
            </a:r>
            <a:endParaRPr sz="2400" b="0" i="0" u="none" strike="noStrike" cap="none">
              <a:solidFill>
                <a:schemeClr val="lt1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</p:txBody>
      </p:sp>
      <p:sp>
        <p:nvSpPr>
          <p:cNvPr id="508" name="Google Shape;508;p68"/>
          <p:cNvSpPr txBox="1"/>
          <p:nvPr/>
        </p:nvSpPr>
        <p:spPr>
          <a:xfrm>
            <a:off x="186700" y="3240367"/>
            <a:ext cx="3633900" cy="1508700"/>
          </a:xfrm>
          <a:prstGeom prst="rect">
            <a:avLst/>
          </a:prstGeom>
          <a:solidFill>
            <a:srgbClr val="9E9E9E">
              <a:alpha val="14117"/>
            </a:srgbClr>
          </a:solidFill>
          <a:ln w="3810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Belonging</a:t>
            </a:r>
            <a:endParaRPr sz="31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latin typeface="Georgia"/>
                <a:ea typeface="Georgia"/>
                <a:cs typeface="Georgia"/>
                <a:sym typeface="Georgia"/>
              </a:rPr>
              <a:t>Harackiewicz</a:t>
            </a:r>
            <a:r>
              <a:rPr lang="en-US" sz="16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et al. 2016; Hulleman et al. 2010; Eddy &amp; Hogan 2014; Haak et al. 2011</a:t>
            </a:r>
            <a:endParaRPr sz="15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9" name="Google Shape;509;p68"/>
          <p:cNvSpPr txBox="1"/>
          <p:nvPr/>
        </p:nvSpPr>
        <p:spPr>
          <a:xfrm>
            <a:off x="186733" y="4848933"/>
            <a:ext cx="3633900" cy="1699500"/>
          </a:xfrm>
          <a:prstGeom prst="rect">
            <a:avLst/>
          </a:prstGeom>
          <a:solidFill>
            <a:srgbClr val="66435A">
              <a:alpha val="23900"/>
            </a:srgbClr>
          </a:solidFill>
          <a:ln w="38100" cap="flat" cmpd="sng">
            <a:solidFill>
              <a:srgbClr val="6643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Self Efficacy</a:t>
            </a:r>
            <a:endParaRPr sz="31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Harlow 2021; Strange et al., 2001</a:t>
            </a:r>
            <a:endParaRPr sz="15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10" name="Google Shape;510;p68"/>
          <p:cNvPicPr preferRelativeResize="0"/>
          <p:nvPr/>
        </p:nvPicPr>
        <p:blipFill rotWithShape="1">
          <a:blip r:embed="rId4">
            <a:alphaModFix/>
          </a:blip>
          <a:srcRect l="25397" t="12256" r="21291"/>
          <a:stretch/>
        </p:blipFill>
        <p:spPr>
          <a:xfrm rot="5400000" flipH="1">
            <a:off x="7554134" y="1503634"/>
            <a:ext cx="498099" cy="819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68"/>
          <p:cNvPicPr preferRelativeResize="0"/>
          <p:nvPr/>
        </p:nvPicPr>
        <p:blipFill rotWithShape="1">
          <a:blip r:embed="rId4">
            <a:alphaModFix/>
          </a:blip>
          <a:srcRect l="25397" t="12256" r="21291"/>
          <a:stretch/>
        </p:blipFill>
        <p:spPr>
          <a:xfrm rot="5400000">
            <a:off x="7416667" y="5566267"/>
            <a:ext cx="498099" cy="819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68"/>
          <p:cNvPicPr preferRelativeResize="0"/>
          <p:nvPr/>
        </p:nvPicPr>
        <p:blipFill rotWithShape="1">
          <a:blip r:embed="rId4">
            <a:alphaModFix/>
          </a:blip>
          <a:srcRect l="25397" t="12256" r="21291"/>
          <a:stretch/>
        </p:blipFill>
        <p:spPr>
          <a:xfrm rot="-5400000" flipH="1">
            <a:off x="4210466" y="5607901"/>
            <a:ext cx="498099" cy="819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68"/>
          <p:cNvPicPr preferRelativeResize="0"/>
          <p:nvPr/>
        </p:nvPicPr>
        <p:blipFill rotWithShape="1">
          <a:blip r:embed="rId4">
            <a:alphaModFix/>
          </a:blip>
          <a:srcRect l="25397" t="12256" r="21291"/>
          <a:stretch/>
        </p:blipFill>
        <p:spPr>
          <a:xfrm rot="-5400000">
            <a:off x="4023716" y="1570467"/>
            <a:ext cx="498099" cy="819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88267" y="3151633"/>
            <a:ext cx="1804016" cy="1336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1021</Words>
  <Application>Microsoft Office PowerPoint</Application>
  <PresentationFormat>Widescreen</PresentationFormat>
  <Paragraphs>169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Georgia</vt:lpstr>
      <vt:lpstr>Calibri</vt:lpstr>
      <vt:lpstr>Arial</vt:lpstr>
      <vt:lpstr>Merriweather Black</vt:lpstr>
      <vt:lpstr>Merriweather</vt:lpstr>
      <vt:lpstr>Oswald</vt:lpstr>
      <vt:lpstr>Merriweather Sans Light</vt:lpstr>
      <vt:lpstr>PT Serif</vt:lpstr>
      <vt:lpstr>Office Theme</vt:lpstr>
      <vt:lpstr>Simple Dark</vt:lpstr>
      <vt:lpstr>Office Theme</vt:lpstr>
      <vt:lpstr>Simple 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DeGraffenried Wilson</dc:creator>
  <cp:lastModifiedBy>James Degraffenried Wilson</cp:lastModifiedBy>
  <cp:revision>2</cp:revision>
  <dcterms:modified xsi:type="dcterms:W3CDTF">2024-04-16T19:15:39Z</dcterms:modified>
</cp:coreProperties>
</file>