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sldIdLst>
    <p:sldId id="386" r:id="rId5"/>
    <p:sldId id="420" r:id="rId6"/>
    <p:sldId id="425" r:id="rId7"/>
    <p:sldId id="426" r:id="rId8"/>
    <p:sldId id="428" r:id="rId9"/>
    <p:sldId id="424" r:id="rId10"/>
    <p:sldId id="423" r:id="rId11"/>
    <p:sldId id="387" r:id="rId12"/>
    <p:sldId id="257" r:id="rId13"/>
    <p:sldId id="258" r:id="rId14"/>
    <p:sldId id="259" r:id="rId15"/>
    <p:sldId id="406" r:id="rId16"/>
    <p:sldId id="517" r:id="rId17"/>
    <p:sldId id="430" r:id="rId18"/>
    <p:sldId id="352" r:id="rId19"/>
    <p:sldId id="323" r:id="rId20"/>
    <p:sldId id="410" r:id="rId21"/>
    <p:sldId id="411" r:id="rId22"/>
    <p:sldId id="432" r:id="rId23"/>
    <p:sldId id="385" r:id="rId24"/>
    <p:sldId id="335" r:id="rId25"/>
    <p:sldId id="355" r:id="rId26"/>
    <p:sldId id="351" r:id="rId27"/>
    <p:sldId id="358" r:id="rId28"/>
    <p:sldId id="431" r:id="rId29"/>
    <p:sldId id="393" r:id="rId30"/>
    <p:sldId id="331" r:id="rId31"/>
    <p:sldId id="519" r:id="rId32"/>
    <p:sldId id="356" r:id="rId33"/>
    <p:sldId id="381" r:id="rId34"/>
    <p:sldId id="515" r:id="rId35"/>
    <p:sldId id="403" r:id="rId36"/>
    <p:sldId id="377" r:id="rId37"/>
    <p:sldId id="518" r:id="rId38"/>
    <p:sldId id="487" r:id="rId39"/>
    <p:sldId id="313" r:id="rId40"/>
    <p:sldId id="314"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userDrawn="1">
          <p15:clr>
            <a:srgbClr val="A4A3A4"/>
          </p15:clr>
        </p15:guide>
        <p15:guide id="7" orient="horz" pos="4320" userDrawn="1">
          <p15:clr>
            <a:srgbClr val="A4A3A4"/>
          </p15:clr>
        </p15:guide>
        <p15:guide id="8" pos="120" userDrawn="1">
          <p15:clr>
            <a:srgbClr val="A4A3A4"/>
          </p15:clr>
        </p15:guide>
        <p15:guide id="9" pos="7560" userDrawn="1">
          <p15:clr>
            <a:srgbClr val="A4A3A4"/>
          </p15:clr>
        </p15:guide>
        <p15:guide id="10" orient="horz" pos="3456" userDrawn="1">
          <p15:clr>
            <a:srgbClr val="A4A3A4"/>
          </p15:clr>
        </p15:guide>
        <p15:guide id="11" orient="horz" pos="2592" userDrawn="1">
          <p15:clr>
            <a:srgbClr val="A4A3A4"/>
          </p15:clr>
        </p15:guide>
        <p15:guide id="12" orient="horz" pos="1728" userDrawn="1">
          <p15:clr>
            <a:srgbClr val="A4A3A4"/>
          </p15:clr>
        </p15:guide>
        <p15:guide id="13" orient="horz" pos="864" userDrawn="1">
          <p15:clr>
            <a:srgbClr val="A4A3A4"/>
          </p15:clr>
        </p15:guide>
        <p15:guide id="14" orient="horz" pos="3888" userDrawn="1">
          <p15:clr>
            <a:srgbClr val="A4A3A4"/>
          </p15:clr>
        </p15:guide>
        <p15:guide id="15" orient="horz" pos="3024" userDrawn="1">
          <p15:clr>
            <a:srgbClr val="A4A3A4"/>
          </p15:clr>
        </p15:guide>
        <p15:guide id="16" orient="horz" pos="2160" userDrawn="1">
          <p15:clr>
            <a:srgbClr val="A4A3A4"/>
          </p15:clr>
        </p15:guide>
        <p15:guide id="17" orient="horz" pos="1296" userDrawn="1">
          <p15:clr>
            <a:srgbClr val="A4A3A4"/>
          </p15:clr>
        </p15:guide>
        <p15:guide id="18" orient="horz" pos="432" userDrawn="1">
          <p15:clr>
            <a:srgbClr val="A4A3A4"/>
          </p15:clr>
        </p15:guide>
        <p15:guide id="19" userDrawn="1">
          <p15:clr>
            <a:srgbClr val="A4A3A4"/>
          </p15:clr>
        </p15:guide>
        <p15:guide id="20" pos="7680" userDrawn="1">
          <p15:clr>
            <a:srgbClr val="A4A3A4"/>
          </p15:clr>
        </p15:guide>
        <p15:guide id="21" pos="1920" userDrawn="1">
          <p15:clr>
            <a:srgbClr val="A4A3A4"/>
          </p15:clr>
        </p15:guide>
        <p15:guide id="22" pos="3840" userDrawn="1">
          <p15:clr>
            <a:srgbClr val="A4A3A4"/>
          </p15:clr>
        </p15:guide>
        <p15:guide id="23" pos="5760" userDrawn="1">
          <p15:clr>
            <a:srgbClr val="A4A3A4"/>
          </p15:clr>
        </p15:guide>
        <p15:guide id="24" pos="960" userDrawn="1">
          <p15:clr>
            <a:srgbClr val="A4A3A4"/>
          </p15:clr>
        </p15:guide>
        <p15:guide id="25" pos="2880" userDrawn="1">
          <p15:clr>
            <a:srgbClr val="A4A3A4"/>
          </p15:clr>
        </p15:guide>
        <p15:guide id="26" pos="4800" userDrawn="1">
          <p15:clr>
            <a:srgbClr val="A4A3A4"/>
          </p15:clr>
        </p15:guide>
        <p15:guide id="27" pos="6720" userDrawn="1">
          <p15:clr>
            <a:srgbClr val="A4A3A4"/>
          </p15:clr>
        </p15:guide>
        <p15:guide id="28" pos="1440" userDrawn="1">
          <p15:clr>
            <a:srgbClr val="A4A3A4"/>
          </p15:clr>
        </p15:guide>
        <p15:guide id="29" pos="480" userDrawn="1">
          <p15:clr>
            <a:srgbClr val="A4A3A4"/>
          </p15:clr>
        </p15:guide>
        <p15:guide id="30" pos="2400" userDrawn="1">
          <p15:clr>
            <a:srgbClr val="A4A3A4"/>
          </p15:clr>
        </p15:guide>
        <p15:guide id="31" pos="3360" userDrawn="1">
          <p15:clr>
            <a:srgbClr val="A4A3A4"/>
          </p15:clr>
        </p15:guide>
        <p15:guide id="32" pos="4320" userDrawn="1">
          <p15:clr>
            <a:srgbClr val="A4A3A4"/>
          </p15:clr>
        </p15:guide>
        <p15:guide id="33" pos="5280" userDrawn="1">
          <p15:clr>
            <a:srgbClr val="A4A3A4"/>
          </p15:clr>
        </p15:guide>
        <p15:guide id="34" pos="6240" userDrawn="1">
          <p15:clr>
            <a:srgbClr val="A4A3A4"/>
          </p15:clr>
        </p15:guide>
        <p15:guide id="35" pos="7200" userDrawn="1">
          <p15:clr>
            <a:srgbClr val="A4A3A4"/>
          </p15:clr>
        </p15:guide>
        <p15:guide id="36" orient="horz" pos="4224" userDrawn="1">
          <p15:clr>
            <a:srgbClr val="A4A3A4"/>
          </p15:clr>
        </p15:guide>
        <p15:guide id="37" orient="horz" pos="96" userDrawn="1">
          <p15:clr>
            <a:srgbClr val="A4A3A4"/>
          </p15:clr>
        </p15:guide>
        <p15:guide id="38" orient="horz" pos="4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908E"/>
    <a:srgbClr val="FFFFFF"/>
    <a:srgbClr val="BA0C2F"/>
    <a:srgbClr val="BC1E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85986"/>
  </p:normalViewPr>
  <p:slideViewPr>
    <p:cSldViewPr snapToGrid="0" snapToObjects="1" showGuides="1">
      <p:cViewPr varScale="1">
        <p:scale>
          <a:sx n="113" d="100"/>
          <a:sy n="113" d="100"/>
        </p:scale>
        <p:origin x="798" y="132"/>
      </p:cViewPr>
      <p:guideLst>
        <p:guide orient="horz"/>
        <p:guide orient="horz" pos="4320"/>
        <p:guide pos="120"/>
        <p:guide pos="7560"/>
        <p:guide orient="horz" pos="3456"/>
        <p:guide orient="horz" pos="2592"/>
        <p:guide orient="horz" pos="1728"/>
        <p:guide orient="horz" pos="864"/>
        <p:guide orient="horz" pos="3888"/>
        <p:guide orient="horz" pos="3024"/>
        <p:guide orient="horz" pos="2160"/>
        <p:guide orient="horz" pos="1296"/>
        <p:guide orient="horz" pos="432"/>
        <p:guide/>
        <p:guide pos="7680"/>
        <p:guide pos="1920"/>
        <p:guide pos="3840"/>
        <p:guide pos="5760"/>
        <p:guide pos="960"/>
        <p:guide pos="2880"/>
        <p:guide pos="4800"/>
        <p:guide pos="6720"/>
        <p:guide pos="1440"/>
        <p:guide pos="480"/>
        <p:guide pos="2400"/>
        <p:guide pos="3360"/>
        <p:guide pos="4320"/>
        <p:guide pos="5280"/>
        <p:guide pos="6240"/>
        <p:guide pos="7200"/>
        <p:guide orient="horz" pos="4224"/>
        <p:guide orient="horz" pos="96"/>
        <p:guide orient="horz" pos="4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Borst" userId="a90d4ca6-e579-4b77-95b8-ce493f194f9b" providerId="ADAL" clId="{B2935A1D-1D09-4256-89BC-50223F5F9DA9}"/>
    <pc:docChg chg="addSld delSld modSld">
      <pc:chgData name="Andy Borst" userId="a90d4ca6-e579-4b77-95b8-ce493f194f9b" providerId="ADAL" clId="{B2935A1D-1D09-4256-89BC-50223F5F9DA9}" dt="2024-04-15T13:38:09.928" v="2" actId="2696"/>
      <pc:docMkLst>
        <pc:docMk/>
      </pc:docMkLst>
      <pc:sldChg chg="del">
        <pc:chgData name="Andy Borst" userId="a90d4ca6-e579-4b77-95b8-ce493f194f9b" providerId="ADAL" clId="{B2935A1D-1D09-4256-89BC-50223F5F9DA9}" dt="2024-04-15T13:38:09.928" v="2" actId="2696"/>
        <pc:sldMkLst>
          <pc:docMk/>
          <pc:sldMk cId="417729738" sldId="370"/>
        </pc:sldMkLst>
      </pc:sldChg>
      <pc:sldChg chg="del">
        <pc:chgData name="Andy Borst" userId="a90d4ca6-e579-4b77-95b8-ce493f194f9b" providerId="ADAL" clId="{B2935A1D-1D09-4256-89BC-50223F5F9DA9}" dt="2024-04-15T13:24:39.558" v="0" actId="2696"/>
        <pc:sldMkLst>
          <pc:docMk/>
          <pc:sldMk cId="3874738793" sldId="516"/>
        </pc:sldMkLst>
      </pc:sldChg>
      <pc:sldChg chg="add">
        <pc:chgData name="Andy Borst" userId="a90d4ca6-e579-4b77-95b8-ce493f194f9b" providerId="ADAL" clId="{B2935A1D-1D09-4256-89BC-50223F5F9DA9}" dt="2024-04-15T13:37:56.389" v="1"/>
        <pc:sldMkLst>
          <pc:docMk/>
          <pc:sldMk cId="2277227037" sldId="51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outlookuga-my.sharepoint.com/personal/ajb77329_uga_edu/Documents/Documents/Georgia%20Publics%20Avg%20Net%20Cost%20by%20Incom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Fall 2022 Comparator</a:t>
            </a:r>
            <a:r>
              <a:rPr lang="en-US" baseline="0" dirty="0"/>
              <a:t> and Aspirational Peer</a:t>
            </a:r>
          </a:p>
          <a:p>
            <a:pPr>
              <a:defRPr/>
            </a:pPr>
            <a:r>
              <a:rPr lang="en-US" baseline="0" dirty="0"/>
              <a:t>Draw Rate = Yield Rate / Admit Rate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Draw Rate</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3-3108-4B32-8974-61CDD83C302C}"/>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5-3108-4B32-8974-61CDD83C302C}"/>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6-3108-4B32-8974-61CDD83C302C}"/>
              </c:ext>
            </c:extLst>
          </c:dPt>
          <c:dPt>
            <c:idx val="3"/>
            <c:invertIfNegative val="0"/>
            <c:bubble3D val="0"/>
            <c:spPr>
              <a:solidFill>
                <a:srgbClr val="FF0000"/>
              </a:solidFill>
              <a:ln>
                <a:noFill/>
              </a:ln>
              <a:effectLst/>
            </c:spPr>
            <c:extLst>
              <c:ext xmlns:c16="http://schemas.microsoft.com/office/drawing/2014/chart" uri="{C3380CC4-5D6E-409C-BE32-E72D297353CC}">
                <c16:uniqueId val="{00000007-3108-4B32-8974-61CDD83C302C}"/>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8-3108-4B32-8974-61CDD83C302C}"/>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4-3108-4B32-8974-61CDD83C302C}"/>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09-3108-4B32-8974-61CDD83C302C}"/>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A-3108-4B32-8974-61CDD83C302C}"/>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0B-3108-4B32-8974-61CDD83C302C}"/>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Vanderbilt</c:v>
                </c:pt>
                <c:pt idx="1">
                  <c:v>Florida</c:v>
                </c:pt>
                <c:pt idx="2">
                  <c:v>Texas</c:v>
                </c:pt>
                <c:pt idx="3">
                  <c:v>Georgia</c:v>
                </c:pt>
                <c:pt idx="4">
                  <c:v>Texas A&amp;M</c:v>
                </c:pt>
                <c:pt idx="5">
                  <c:v>Auburn</c:v>
                </c:pt>
                <c:pt idx="6">
                  <c:v>Arkansas</c:v>
                </c:pt>
                <c:pt idx="7">
                  <c:v>Oklahoma</c:v>
                </c:pt>
                <c:pt idx="8">
                  <c:v>Tennessee</c:v>
                </c:pt>
                <c:pt idx="9">
                  <c:v>Missouri</c:v>
                </c:pt>
                <c:pt idx="10">
                  <c:v>South Carolina</c:v>
                </c:pt>
                <c:pt idx="11">
                  <c:v>Louisiana State</c:v>
                </c:pt>
                <c:pt idx="12">
                  <c:v>Mississippi State</c:v>
                </c:pt>
                <c:pt idx="13">
                  <c:v>Kentucky</c:v>
                </c:pt>
                <c:pt idx="14">
                  <c:v>Alabama</c:v>
                </c:pt>
                <c:pt idx="15">
                  <c:v>Ole Miss</c:v>
                </c:pt>
              </c:strCache>
            </c:strRef>
          </c:cat>
          <c:val>
            <c:numRef>
              <c:f>Sheet1!$B$2:$B$17</c:f>
              <c:numCache>
                <c:formatCode>0.00</c:formatCode>
                <c:ptCount val="16"/>
                <c:pt idx="0">
                  <c:v>7.85</c:v>
                </c:pt>
                <c:pt idx="1">
                  <c:v>1.88</c:v>
                </c:pt>
                <c:pt idx="2">
                  <c:v>1.54</c:v>
                </c:pt>
                <c:pt idx="3">
                  <c:v>0.86</c:v>
                </c:pt>
                <c:pt idx="4">
                  <c:v>0.73</c:v>
                </c:pt>
                <c:pt idx="5">
                  <c:v>0.61</c:v>
                </c:pt>
                <c:pt idx="6">
                  <c:v>0.43</c:v>
                </c:pt>
                <c:pt idx="7">
                  <c:v>0.41</c:v>
                </c:pt>
                <c:pt idx="8">
                  <c:v>0.4</c:v>
                </c:pt>
                <c:pt idx="9">
                  <c:v>0.39</c:v>
                </c:pt>
                <c:pt idx="10">
                  <c:v>0.38</c:v>
                </c:pt>
                <c:pt idx="11">
                  <c:v>0.33</c:v>
                </c:pt>
                <c:pt idx="12">
                  <c:v>0.32</c:v>
                </c:pt>
                <c:pt idx="13">
                  <c:v>0.3</c:v>
                </c:pt>
                <c:pt idx="14">
                  <c:v>0.23</c:v>
                </c:pt>
                <c:pt idx="15">
                  <c:v>0.21</c:v>
                </c:pt>
              </c:numCache>
            </c:numRef>
          </c:val>
          <c:extLst>
            <c:ext xmlns:c16="http://schemas.microsoft.com/office/drawing/2014/chart" uri="{C3380CC4-5D6E-409C-BE32-E72D297353CC}">
              <c16:uniqueId val="{00000000-3108-4B32-8974-61CDD83C302C}"/>
            </c:ext>
          </c:extLst>
        </c:ser>
        <c:dLbls>
          <c:showLegendKey val="0"/>
          <c:showVal val="0"/>
          <c:showCatName val="0"/>
          <c:showSerName val="0"/>
          <c:showPercent val="0"/>
          <c:showBubbleSize val="0"/>
        </c:dLbls>
        <c:gapWidth val="219"/>
        <c:overlap val="-27"/>
        <c:axId val="1724410976"/>
        <c:axId val="726809280"/>
      </c:barChart>
      <c:catAx>
        <c:axId val="172441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809280"/>
        <c:crosses val="autoZero"/>
        <c:auto val="1"/>
        <c:lblAlgn val="ctr"/>
        <c:lblOffset val="100"/>
        <c:noMultiLvlLbl val="0"/>
      </c:catAx>
      <c:valAx>
        <c:axId val="726809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4410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rriweather Sans" panose="00000500000000000000" pitchFamily="2" charset="0"/>
                <a:ea typeface="+mn-ea"/>
                <a:cs typeface="+mn-cs"/>
              </a:defRPr>
            </a:pPr>
            <a:r>
              <a:rPr lang="en-US" sz="1200" dirty="0">
                <a:latin typeface="Merriweather Sans" panose="00000500000000000000" pitchFamily="2" charset="0"/>
              </a:rPr>
              <a:t>Average Financial Aid Award for</a:t>
            </a:r>
            <a:r>
              <a:rPr lang="en-US" sz="1200" baseline="0" dirty="0">
                <a:latin typeface="Merriweather Sans" panose="00000500000000000000" pitchFamily="2" charset="0"/>
              </a:rPr>
              <a:t> </a:t>
            </a:r>
            <a:r>
              <a:rPr lang="en-US" sz="1200" dirty="0">
                <a:latin typeface="Merriweather Sans" panose="00000500000000000000" pitchFamily="2" charset="0"/>
              </a:rPr>
              <a:t>Adjusted Gross</a:t>
            </a:r>
            <a:r>
              <a:rPr lang="en-US" sz="1200" baseline="0" dirty="0">
                <a:latin typeface="Merriweather Sans" panose="00000500000000000000" pitchFamily="2" charset="0"/>
              </a:rPr>
              <a:t> Income</a:t>
            </a:r>
            <a:r>
              <a:rPr lang="en-US" sz="1200" dirty="0">
                <a:latin typeface="Merriweather Sans" panose="00000500000000000000" pitchFamily="2" charset="0"/>
              </a:rPr>
              <a:t> from $0</a:t>
            </a:r>
            <a:r>
              <a:rPr lang="en-US" sz="1200" baseline="0" dirty="0">
                <a:latin typeface="Merriweather Sans" panose="00000500000000000000" pitchFamily="2" charset="0"/>
              </a:rPr>
              <a:t> - </a:t>
            </a:r>
            <a:r>
              <a:rPr lang="en-US" sz="1200" dirty="0">
                <a:latin typeface="Merriweather Sans" panose="00000500000000000000" pitchFamily="2" charset="0"/>
              </a:rPr>
              <a:t>$30,000 </a:t>
            </a:r>
          </a:p>
          <a:p>
            <a:pPr>
              <a:defRPr sz="1200">
                <a:latin typeface="Merriweather Sans" panose="00000500000000000000" pitchFamily="2" charset="0"/>
              </a:defRPr>
            </a:pPr>
            <a:r>
              <a:rPr lang="en-US" sz="1200" dirty="0">
                <a:latin typeface="Merriweather Sans" panose="00000500000000000000" pitchFamily="2" charset="0"/>
              </a:rPr>
              <a:t>by Georgia Commitment Scholarship</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rriweather Sans" panose="00000500000000000000" pitchFamily="2"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Merit Aid</c:v>
                </c:pt>
              </c:strCache>
            </c:strRef>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GCS No</c:v>
                </c:pt>
                <c:pt idx="1">
                  <c:v>GCS Yes</c:v>
                </c:pt>
              </c:strCache>
            </c:strRef>
          </c:cat>
          <c:val>
            <c:numRef>
              <c:f>Sheet1!$B$2:$B$3</c:f>
              <c:numCache>
                <c:formatCode>"$"#,##0</c:formatCode>
                <c:ptCount val="2"/>
                <c:pt idx="0">
                  <c:v>7884</c:v>
                </c:pt>
                <c:pt idx="1">
                  <c:v>9450</c:v>
                </c:pt>
              </c:numCache>
            </c:numRef>
          </c:val>
          <c:extLst>
            <c:ext xmlns:c16="http://schemas.microsoft.com/office/drawing/2014/chart" uri="{C3380CC4-5D6E-409C-BE32-E72D297353CC}">
              <c16:uniqueId val="{00000000-709E-471D-9161-DAE50EE89452}"/>
            </c:ext>
          </c:extLst>
        </c:ser>
        <c:ser>
          <c:idx val="1"/>
          <c:order val="1"/>
          <c:tx>
            <c:strRef>
              <c:f>Sheet1!$C$1</c:f>
              <c:strCache>
                <c:ptCount val="1"/>
                <c:pt idx="0">
                  <c:v>Need Aid</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GCS No</c:v>
                </c:pt>
                <c:pt idx="1">
                  <c:v>GCS Yes</c:v>
                </c:pt>
              </c:strCache>
            </c:strRef>
          </c:cat>
          <c:val>
            <c:numRef>
              <c:f>Sheet1!$C$2:$C$3</c:f>
              <c:numCache>
                <c:formatCode>"$"#,##0</c:formatCode>
                <c:ptCount val="2"/>
                <c:pt idx="0">
                  <c:v>6786</c:v>
                </c:pt>
                <c:pt idx="1">
                  <c:v>6786</c:v>
                </c:pt>
              </c:numCache>
            </c:numRef>
          </c:val>
          <c:extLst>
            <c:ext xmlns:c16="http://schemas.microsoft.com/office/drawing/2014/chart" uri="{C3380CC4-5D6E-409C-BE32-E72D297353CC}">
              <c16:uniqueId val="{00000001-709E-471D-9161-DAE50EE89452}"/>
            </c:ext>
          </c:extLst>
        </c:ser>
        <c:ser>
          <c:idx val="2"/>
          <c:order val="2"/>
          <c:tx>
            <c:strRef>
              <c:f>Sheet1!$D$1</c:f>
              <c:strCache>
                <c:ptCount val="1"/>
                <c:pt idx="0">
                  <c:v>GCS</c:v>
                </c:pt>
              </c:strCache>
            </c:strRef>
          </c:tx>
          <c:spPr>
            <a:solidFill>
              <a:schemeClr val="bg1">
                <a:lumMod val="65000"/>
              </a:schemeClr>
            </a:solidFill>
            <a:ln>
              <a:solidFill>
                <a:schemeClr val="bg1">
                  <a:lumMod val="65000"/>
                </a:schemeClr>
              </a:solidFill>
            </a:ln>
            <a:effectLst/>
            <a:sp3d>
              <a:contourClr>
                <a:schemeClr val="bg1">
                  <a:lumMod val="65000"/>
                </a:schemeClr>
              </a:contourClr>
            </a:sp3d>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9E-471D-9161-DAE50EE894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GCS No</c:v>
                </c:pt>
                <c:pt idx="1">
                  <c:v>GCS Yes</c:v>
                </c:pt>
              </c:strCache>
            </c:strRef>
          </c:cat>
          <c:val>
            <c:numRef>
              <c:f>Sheet1!$D$2:$D$3</c:f>
              <c:numCache>
                <c:formatCode>"$"#,##0</c:formatCode>
                <c:ptCount val="2"/>
                <c:pt idx="1">
                  <c:v>6964</c:v>
                </c:pt>
              </c:numCache>
            </c:numRef>
          </c:val>
          <c:extLst>
            <c:ext xmlns:c16="http://schemas.microsoft.com/office/drawing/2014/chart" uri="{C3380CC4-5D6E-409C-BE32-E72D297353CC}">
              <c16:uniqueId val="{00000002-709E-471D-9161-DAE50EE89452}"/>
            </c:ext>
          </c:extLst>
        </c:ser>
        <c:ser>
          <c:idx val="3"/>
          <c:order val="3"/>
          <c:tx>
            <c:strRef>
              <c:f>Sheet1!$E$1</c:f>
              <c:strCache>
                <c:ptCount val="1"/>
                <c:pt idx="0">
                  <c:v>Loan/Work Study</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GCS No</c:v>
                </c:pt>
                <c:pt idx="1">
                  <c:v>GCS Yes</c:v>
                </c:pt>
              </c:strCache>
            </c:strRef>
          </c:cat>
          <c:val>
            <c:numRef>
              <c:f>Sheet1!$E$2:$E$3</c:f>
              <c:numCache>
                <c:formatCode>"$"#,##0</c:formatCode>
                <c:ptCount val="2"/>
                <c:pt idx="0">
                  <c:v>3187</c:v>
                </c:pt>
                <c:pt idx="1">
                  <c:v>1568</c:v>
                </c:pt>
              </c:numCache>
            </c:numRef>
          </c:val>
          <c:extLst>
            <c:ext xmlns:c16="http://schemas.microsoft.com/office/drawing/2014/chart" uri="{C3380CC4-5D6E-409C-BE32-E72D297353CC}">
              <c16:uniqueId val="{00000003-709E-471D-9161-DAE50EE89452}"/>
            </c:ext>
          </c:extLst>
        </c:ser>
        <c:ser>
          <c:idx val="4"/>
          <c:order val="4"/>
          <c:tx>
            <c:strRef>
              <c:f>Sheet1!$F$1</c:f>
              <c:strCache>
                <c:ptCount val="1"/>
                <c:pt idx="0">
                  <c:v>Family Contribution</c:v>
                </c:pt>
              </c:strCache>
            </c:strRef>
          </c:tx>
          <c:spPr>
            <a:solidFill>
              <a:srgbClr val="FFFF00"/>
            </a:solidFill>
            <a:ln>
              <a:noFill/>
            </a:ln>
            <a:effectLst/>
            <a:sp3d/>
          </c:spPr>
          <c:invertIfNegative val="0"/>
          <c:dLbls>
            <c:dLbl>
              <c:idx val="1"/>
              <c:layout>
                <c:manualLayout>
                  <c:x val="0.1701718162826534"/>
                  <c:y val="-3.5519125683060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9E-471D-9161-DAE50EE894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GCS No</c:v>
                </c:pt>
                <c:pt idx="1">
                  <c:v>GCS Yes</c:v>
                </c:pt>
              </c:strCache>
            </c:strRef>
          </c:cat>
          <c:val>
            <c:numRef>
              <c:f>Sheet1!$F$2:$F$3</c:f>
              <c:numCache>
                <c:formatCode>"$"#,##0</c:formatCode>
                <c:ptCount val="2"/>
                <c:pt idx="0">
                  <c:v>2875</c:v>
                </c:pt>
                <c:pt idx="1">
                  <c:v>168</c:v>
                </c:pt>
              </c:numCache>
            </c:numRef>
          </c:val>
          <c:extLst>
            <c:ext xmlns:c16="http://schemas.microsoft.com/office/drawing/2014/chart" uri="{C3380CC4-5D6E-409C-BE32-E72D297353CC}">
              <c16:uniqueId val="{00000004-709E-471D-9161-DAE50EE89452}"/>
            </c:ext>
          </c:extLst>
        </c:ser>
        <c:ser>
          <c:idx val="5"/>
          <c:order val="5"/>
          <c:tx>
            <c:strRef>
              <c:f>Sheet1!$G$1</c:f>
              <c:strCache>
                <c:ptCount val="1"/>
                <c:pt idx="0">
                  <c:v>Unmet Need</c:v>
                </c:pt>
              </c:strCache>
            </c:strRef>
          </c:tx>
          <c:spPr>
            <a:solidFill>
              <a:srgbClr val="FF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GCS No</c:v>
                </c:pt>
                <c:pt idx="1">
                  <c:v>GCS Yes</c:v>
                </c:pt>
              </c:strCache>
            </c:strRef>
          </c:cat>
          <c:val>
            <c:numRef>
              <c:f>Sheet1!$G$2:$G$3</c:f>
              <c:numCache>
                <c:formatCode>"$"#,##0</c:formatCode>
                <c:ptCount val="2"/>
                <c:pt idx="0">
                  <c:v>5417</c:v>
                </c:pt>
                <c:pt idx="1">
                  <c:v>1948</c:v>
                </c:pt>
              </c:numCache>
            </c:numRef>
          </c:val>
          <c:extLst>
            <c:ext xmlns:c16="http://schemas.microsoft.com/office/drawing/2014/chart" uri="{C3380CC4-5D6E-409C-BE32-E72D297353CC}">
              <c16:uniqueId val="{00000005-709E-471D-9161-DAE50EE89452}"/>
            </c:ext>
          </c:extLst>
        </c:ser>
        <c:dLbls>
          <c:showLegendKey val="0"/>
          <c:showVal val="0"/>
          <c:showCatName val="0"/>
          <c:showSerName val="0"/>
          <c:showPercent val="0"/>
          <c:showBubbleSize val="0"/>
        </c:dLbls>
        <c:gapWidth val="150"/>
        <c:shape val="box"/>
        <c:axId val="1695855663"/>
        <c:axId val="1987532463"/>
        <c:axId val="0"/>
      </c:bar3DChart>
      <c:catAx>
        <c:axId val="16958556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987532463"/>
        <c:crosses val="autoZero"/>
        <c:auto val="1"/>
        <c:lblAlgn val="ctr"/>
        <c:lblOffset val="100"/>
        <c:noMultiLvlLbl val="0"/>
      </c:catAx>
      <c:valAx>
        <c:axId val="1987532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Cost of Attendance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5855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a:latin typeface="Merriweather Sans" panose="00000500000000000000" pitchFamily="2" charset="0"/>
              </a:rPr>
              <a:t>UGA Fall enrollment</a:t>
            </a:r>
            <a:r>
              <a:rPr lang="en-US" sz="1200" baseline="0">
                <a:latin typeface="Merriweather Sans" panose="00000500000000000000" pitchFamily="2" charset="0"/>
              </a:rPr>
              <a:t> 2019-2023,</a:t>
            </a:r>
          </a:p>
          <a:p>
            <a:pPr>
              <a:defRPr/>
            </a:pPr>
            <a:r>
              <a:rPr lang="en-US" sz="1200" baseline="0">
                <a:latin typeface="Merriweather Sans" panose="00000500000000000000" pitchFamily="2" charset="0"/>
              </a:rPr>
              <a:t>with projections 2024-2028</a:t>
            </a:r>
            <a:endParaRPr lang="en-US" sz="1200">
              <a:latin typeface="Merriweather Sans" panose="00000500000000000000"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Undergraduate</c:v>
                </c:pt>
              </c:strCache>
            </c:strRef>
          </c:tx>
          <c:spPr>
            <a:solidFill>
              <a:srgbClr val="FF0000"/>
            </a:solidFill>
            <a:ln>
              <a:noFill/>
            </a:ln>
            <a:effectLst/>
          </c:spPr>
          <c:invertIfNegative val="0"/>
          <c:dPt>
            <c:idx val="5"/>
            <c:invertIfNegative val="0"/>
            <c:bubble3D val="0"/>
            <c:spPr>
              <a:solidFill>
                <a:schemeClr val="bg1"/>
              </a:solidFill>
              <a:ln>
                <a:solidFill>
                  <a:srgbClr val="FF0000"/>
                </a:solidFill>
              </a:ln>
              <a:effectLst/>
            </c:spPr>
            <c:extLst>
              <c:ext xmlns:c16="http://schemas.microsoft.com/office/drawing/2014/chart" uri="{C3380CC4-5D6E-409C-BE32-E72D297353CC}">
                <c16:uniqueId val="{0000003A-2865-485C-BDF7-B3D38CB1FCF3}"/>
              </c:ext>
            </c:extLst>
          </c:dPt>
          <c:dPt>
            <c:idx val="6"/>
            <c:invertIfNegative val="0"/>
            <c:bubble3D val="0"/>
            <c:spPr>
              <a:solidFill>
                <a:schemeClr val="bg1"/>
              </a:solidFill>
              <a:ln>
                <a:solidFill>
                  <a:srgbClr val="FF0000"/>
                </a:solidFill>
              </a:ln>
              <a:effectLst/>
            </c:spPr>
            <c:extLst>
              <c:ext xmlns:c16="http://schemas.microsoft.com/office/drawing/2014/chart" uri="{C3380CC4-5D6E-409C-BE32-E72D297353CC}">
                <c16:uniqueId val="{00000035-2865-485C-BDF7-B3D38CB1FCF3}"/>
              </c:ext>
            </c:extLst>
          </c:dPt>
          <c:dPt>
            <c:idx val="7"/>
            <c:invertIfNegative val="0"/>
            <c:bubble3D val="0"/>
            <c:spPr>
              <a:solidFill>
                <a:schemeClr val="bg1"/>
              </a:solidFill>
              <a:ln>
                <a:solidFill>
                  <a:srgbClr val="FF0000"/>
                </a:solidFill>
              </a:ln>
              <a:effectLst/>
            </c:spPr>
            <c:extLst>
              <c:ext xmlns:c16="http://schemas.microsoft.com/office/drawing/2014/chart" uri="{C3380CC4-5D6E-409C-BE32-E72D297353CC}">
                <c16:uniqueId val="{00000034-2865-485C-BDF7-B3D38CB1FCF3}"/>
              </c:ext>
            </c:extLst>
          </c:dPt>
          <c:dPt>
            <c:idx val="8"/>
            <c:invertIfNegative val="0"/>
            <c:bubble3D val="0"/>
            <c:spPr>
              <a:solidFill>
                <a:schemeClr val="bg1"/>
              </a:solidFill>
              <a:ln>
                <a:solidFill>
                  <a:srgbClr val="FF0000"/>
                </a:solidFill>
              </a:ln>
              <a:effectLst/>
            </c:spPr>
            <c:extLst>
              <c:ext xmlns:c16="http://schemas.microsoft.com/office/drawing/2014/chart" uri="{C3380CC4-5D6E-409C-BE32-E72D297353CC}">
                <c16:uniqueId val="{00000030-2865-485C-BDF7-B3D38CB1FCF3}"/>
              </c:ext>
            </c:extLst>
          </c:dPt>
          <c:dPt>
            <c:idx val="9"/>
            <c:invertIfNegative val="0"/>
            <c:bubble3D val="0"/>
            <c:spPr>
              <a:solidFill>
                <a:schemeClr val="bg1"/>
              </a:solidFill>
              <a:ln>
                <a:solidFill>
                  <a:srgbClr val="FF0000"/>
                </a:solidFill>
              </a:ln>
              <a:effectLst/>
            </c:spPr>
            <c:extLst>
              <c:ext xmlns:c16="http://schemas.microsoft.com/office/drawing/2014/chart" uri="{C3380CC4-5D6E-409C-BE32-E72D297353CC}">
                <c16:uniqueId val="{0000002C-2865-485C-BDF7-B3D38CB1FCF3}"/>
              </c:ext>
            </c:extLst>
          </c:dPt>
          <c:dPt>
            <c:idx val="10"/>
            <c:invertIfNegative val="0"/>
            <c:bubble3D val="0"/>
            <c:spPr>
              <a:solidFill>
                <a:schemeClr val="bg1"/>
              </a:solidFill>
              <a:ln>
                <a:solidFill>
                  <a:srgbClr val="FF0000"/>
                </a:solidFill>
                <a:prstDash val="sysDash"/>
              </a:ln>
              <a:effectLst/>
            </c:spPr>
            <c:extLst>
              <c:ext xmlns:c16="http://schemas.microsoft.com/office/drawing/2014/chart" uri="{C3380CC4-5D6E-409C-BE32-E72D297353CC}">
                <c16:uniqueId val="{00000000-D04F-4F5D-9AAF-FDB3829B0CF4}"/>
              </c:ext>
            </c:extLst>
          </c:dPt>
          <c:dPt>
            <c:idx val="11"/>
            <c:invertIfNegative val="0"/>
            <c:bubble3D val="0"/>
            <c:spPr>
              <a:solidFill>
                <a:schemeClr val="bg1"/>
              </a:solidFill>
              <a:ln>
                <a:solidFill>
                  <a:srgbClr val="FF0000"/>
                </a:solidFill>
                <a:prstDash val="sysDash"/>
              </a:ln>
              <a:effectLst/>
            </c:spPr>
            <c:extLst>
              <c:ext xmlns:c16="http://schemas.microsoft.com/office/drawing/2014/chart" uri="{C3380CC4-5D6E-409C-BE32-E72D297353CC}">
                <c16:uniqueId val="{00000008-D04F-4F5D-9AAF-FDB3829B0CF4}"/>
              </c:ext>
            </c:extLst>
          </c:dPt>
          <c:dPt>
            <c:idx val="12"/>
            <c:invertIfNegative val="0"/>
            <c:bubble3D val="0"/>
            <c:spPr>
              <a:solidFill>
                <a:schemeClr val="bg1"/>
              </a:solidFill>
              <a:ln>
                <a:solidFill>
                  <a:srgbClr val="FF0000"/>
                </a:solidFill>
                <a:prstDash val="sysDash"/>
              </a:ln>
              <a:effectLst/>
            </c:spPr>
            <c:extLst>
              <c:ext xmlns:c16="http://schemas.microsoft.com/office/drawing/2014/chart" uri="{C3380CC4-5D6E-409C-BE32-E72D297353CC}">
                <c16:uniqueId val="{00000009-D04F-4F5D-9AAF-FDB3829B0CF4}"/>
              </c:ext>
            </c:extLst>
          </c:dPt>
          <c:dPt>
            <c:idx val="13"/>
            <c:invertIfNegative val="0"/>
            <c:bubble3D val="0"/>
            <c:spPr>
              <a:solidFill>
                <a:schemeClr val="bg1"/>
              </a:solidFill>
              <a:ln>
                <a:solidFill>
                  <a:srgbClr val="FF0000"/>
                </a:solidFill>
                <a:prstDash val="sysDash"/>
              </a:ln>
              <a:effectLst/>
            </c:spPr>
            <c:extLst>
              <c:ext xmlns:c16="http://schemas.microsoft.com/office/drawing/2014/chart" uri="{C3380CC4-5D6E-409C-BE32-E72D297353CC}">
                <c16:uniqueId val="{0000000A-D04F-4F5D-9AAF-FDB3829B0CF4}"/>
              </c:ext>
            </c:extLst>
          </c:dPt>
          <c:dPt>
            <c:idx val="14"/>
            <c:invertIfNegative val="0"/>
            <c:bubble3D val="0"/>
            <c:spPr>
              <a:solidFill>
                <a:schemeClr val="bg1"/>
              </a:solidFill>
              <a:ln>
                <a:solidFill>
                  <a:srgbClr val="FF0000"/>
                </a:solidFill>
                <a:prstDash val="sysDash"/>
              </a:ln>
              <a:effectLst/>
            </c:spPr>
            <c:extLst>
              <c:ext xmlns:c16="http://schemas.microsoft.com/office/drawing/2014/chart" uri="{C3380CC4-5D6E-409C-BE32-E72D297353CC}">
                <c16:uniqueId val="{0000000B-D04F-4F5D-9AAF-FDB3829B0CF4}"/>
              </c:ext>
            </c:extLst>
          </c:dPt>
          <c:cat>
            <c:numRef>
              <c:f>Sheet1!$A$2:$A$12</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Sheet1!$B$2:$B$12</c:f>
              <c:numCache>
                <c:formatCode>#,##0</c:formatCode>
                <c:ptCount val="10"/>
                <c:pt idx="0">
                  <c:v>29848</c:v>
                </c:pt>
                <c:pt idx="1">
                  <c:v>29765</c:v>
                </c:pt>
                <c:pt idx="2">
                  <c:v>30166</c:v>
                </c:pt>
                <c:pt idx="3">
                  <c:v>30714</c:v>
                </c:pt>
                <c:pt idx="4">
                  <c:v>31514</c:v>
                </c:pt>
                <c:pt idx="5">
                  <c:v>31816</c:v>
                </c:pt>
                <c:pt idx="6">
                  <c:v>32200</c:v>
                </c:pt>
                <c:pt idx="7">
                  <c:v>32587</c:v>
                </c:pt>
                <c:pt idx="8">
                  <c:v>32948</c:v>
                </c:pt>
                <c:pt idx="9">
                  <c:v>33294</c:v>
                </c:pt>
              </c:numCache>
            </c:numRef>
          </c:val>
          <c:extLst>
            <c:ext xmlns:c16="http://schemas.microsoft.com/office/drawing/2014/chart" uri="{C3380CC4-5D6E-409C-BE32-E72D297353CC}">
              <c16:uniqueId val="{00000000-4283-40CA-B507-2E7EBE25A443}"/>
            </c:ext>
          </c:extLst>
        </c:ser>
        <c:ser>
          <c:idx val="1"/>
          <c:order val="1"/>
          <c:tx>
            <c:strRef>
              <c:f>Sheet1!$C$1</c:f>
              <c:strCache>
                <c:ptCount val="1"/>
                <c:pt idx="0">
                  <c:v>Professional</c:v>
                </c:pt>
              </c:strCache>
            </c:strRef>
          </c:tx>
          <c:spPr>
            <a:solidFill>
              <a:srgbClr val="8C908E"/>
            </a:solidFill>
            <a:ln>
              <a:noFill/>
            </a:ln>
            <a:effectLst/>
          </c:spPr>
          <c:invertIfNegative val="0"/>
          <c:dPt>
            <c:idx val="5"/>
            <c:invertIfNegative val="0"/>
            <c:bubble3D val="0"/>
            <c:spPr>
              <a:solidFill>
                <a:schemeClr val="bg1"/>
              </a:solidFill>
              <a:ln>
                <a:solidFill>
                  <a:srgbClr val="8C908E"/>
                </a:solidFill>
              </a:ln>
              <a:effectLst/>
            </c:spPr>
            <c:extLst>
              <c:ext xmlns:c16="http://schemas.microsoft.com/office/drawing/2014/chart" uri="{C3380CC4-5D6E-409C-BE32-E72D297353CC}">
                <c16:uniqueId val="{0000003B-2865-485C-BDF7-B3D38CB1FCF3}"/>
              </c:ext>
            </c:extLst>
          </c:dPt>
          <c:dPt>
            <c:idx val="6"/>
            <c:invertIfNegative val="0"/>
            <c:bubble3D val="0"/>
            <c:spPr>
              <a:solidFill>
                <a:schemeClr val="bg1"/>
              </a:solidFill>
              <a:ln>
                <a:solidFill>
                  <a:schemeClr val="bg1">
                    <a:lumMod val="65000"/>
                  </a:schemeClr>
                </a:solidFill>
              </a:ln>
              <a:effectLst/>
            </c:spPr>
            <c:extLst>
              <c:ext xmlns:c16="http://schemas.microsoft.com/office/drawing/2014/chart" uri="{C3380CC4-5D6E-409C-BE32-E72D297353CC}">
                <c16:uniqueId val="{00000036-2865-485C-BDF7-B3D38CB1FCF3}"/>
              </c:ext>
            </c:extLst>
          </c:dPt>
          <c:dPt>
            <c:idx val="7"/>
            <c:invertIfNegative val="0"/>
            <c:bubble3D val="0"/>
            <c:spPr>
              <a:solidFill>
                <a:schemeClr val="bg1"/>
              </a:solidFill>
              <a:ln>
                <a:solidFill>
                  <a:schemeClr val="bg1">
                    <a:lumMod val="65000"/>
                  </a:schemeClr>
                </a:solidFill>
              </a:ln>
              <a:effectLst/>
            </c:spPr>
            <c:extLst>
              <c:ext xmlns:c16="http://schemas.microsoft.com/office/drawing/2014/chart" uri="{C3380CC4-5D6E-409C-BE32-E72D297353CC}">
                <c16:uniqueId val="{00000033-2865-485C-BDF7-B3D38CB1FCF3}"/>
              </c:ext>
            </c:extLst>
          </c:dPt>
          <c:dPt>
            <c:idx val="8"/>
            <c:invertIfNegative val="0"/>
            <c:bubble3D val="0"/>
            <c:spPr>
              <a:solidFill>
                <a:schemeClr val="bg1"/>
              </a:solidFill>
              <a:ln>
                <a:solidFill>
                  <a:schemeClr val="bg1">
                    <a:lumMod val="65000"/>
                  </a:schemeClr>
                </a:solidFill>
              </a:ln>
              <a:effectLst/>
            </c:spPr>
            <c:extLst>
              <c:ext xmlns:c16="http://schemas.microsoft.com/office/drawing/2014/chart" uri="{C3380CC4-5D6E-409C-BE32-E72D297353CC}">
                <c16:uniqueId val="{0000002F-2865-485C-BDF7-B3D38CB1FCF3}"/>
              </c:ext>
            </c:extLst>
          </c:dPt>
          <c:dPt>
            <c:idx val="9"/>
            <c:invertIfNegative val="0"/>
            <c:bubble3D val="0"/>
            <c:spPr>
              <a:solidFill>
                <a:schemeClr val="bg1"/>
              </a:solidFill>
              <a:ln>
                <a:solidFill>
                  <a:schemeClr val="bg1">
                    <a:lumMod val="65000"/>
                  </a:schemeClr>
                </a:solidFill>
              </a:ln>
              <a:effectLst/>
            </c:spPr>
            <c:extLst>
              <c:ext xmlns:c16="http://schemas.microsoft.com/office/drawing/2014/chart" uri="{C3380CC4-5D6E-409C-BE32-E72D297353CC}">
                <c16:uniqueId val="{0000002B-2865-485C-BDF7-B3D38CB1FCF3}"/>
              </c:ext>
            </c:extLst>
          </c:dPt>
          <c:dPt>
            <c:idx val="10"/>
            <c:invertIfNegative val="0"/>
            <c:bubble3D val="0"/>
            <c:spPr>
              <a:solidFill>
                <a:schemeClr val="bg1"/>
              </a:solidFill>
              <a:ln>
                <a:solidFill>
                  <a:schemeClr val="bg1">
                    <a:lumMod val="65000"/>
                  </a:schemeClr>
                </a:solidFill>
                <a:prstDash val="sysDash"/>
              </a:ln>
              <a:effectLst/>
            </c:spPr>
            <c:extLst>
              <c:ext xmlns:c16="http://schemas.microsoft.com/office/drawing/2014/chart" uri="{C3380CC4-5D6E-409C-BE32-E72D297353CC}">
                <c16:uniqueId val="{00000002-D04F-4F5D-9AAF-FDB3829B0CF4}"/>
              </c:ext>
            </c:extLst>
          </c:dPt>
          <c:dPt>
            <c:idx val="11"/>
            <c:invertIfNegative val="0"/>
            <c:bubble3D val="0"/>
            <c:spPr>
              <a:solidFill>
                <a:schemeClr val="bg1"/>
              </a:solidFill>
              <a:ln>
                <a:solidFill>
                  <a:schemeClr val="bg1">
                    <a:lumMod val="65000"/>
                  </a:schemeClr>
                </a:solidFill>
                <a:prstDash val="sysDash"/>
              </a:ln>
              <a:effectLst/>
            </c:spPr>
            <c:extLst>
              <c:ext xmlns:c16="http://schemas.microsoft.com/office/drawing/2014/chart" uri="{C3380CC4-5D6E-409C-BE32-E72D297353CC}">
                <c16:uniqueId val="{0000000C-D04F-4F5D-9AAF-FDB3829B0CF4}"/>
              </c:ext>
            </c:extLst>
          </c:dPt>
          <c:dPt>
            <c:idx val="12"/>
            <c:invertIfNegative val="0"/>
            <c:bubble3D val="0"/>
            <c:spPr>
              <a:solidFill>
                <a:schemeClr val="bg1"/>
              </a:solidFill>
              <a:ln>
                <a:solidFill>
                  <a:schemeClr val="bg1">
                    <a:lumMod val="65000"/>
                  </a:schemeClr>
                </a:solidFill>
                <a:prstDash val="sysDash"/>
              </a:ln>
              <a:effectLst/>
            </c:spPr>
            <c:extLst>
              <c:ext xmlns:c16="http://schemas.microsoft.com/office/drawing/2014/chart" uri="{C3380CC4-5D6E-409C-BE32-E72D297353CC}">
                <c16:uniqueId val="{0000000D-D04F-4F5D-9AAF-FDB3829B0CF4}"/>
              </c:ext>
            </c:extLst>
          </c:dPt>
          <c:dPt>
            <c:idx val="13"/>
            <c:invertIfNegative val="0"/>
            <c:bubble3D val="0"/>
            <c:spPr>
              <a:solidFill>
                <a:srgbClr val="FFFFFF"/>
              </a:solidFill>
              <a:ln>
                <a:solidFill>
                  <a:srgbClr val="8C908E"/>
                </a:solidFill>
                <a:prstDash val="sysDash"/>
              </a:ln>
              <a:effectLst/>
            </c:spPr>
            <c:extLst>
              <c:ext xmlns:c16="http://schemas.microsoft.com/office/drawing/2014/chart" uri="{C3380CC4-5D6E-409C-BE32-E72D297353CC}">
                <c16:uniqueId val="{0000000E-D04F-4F5D-9AAF-FDB3829B0CF4}"/>
              </c:ext>
            </c:extLst>
          </c:dPt>
          <c:dPt>
            <c:idx val="14"/>
            <c:invertIfNegative val="0"/>
            <c:bubble3D val="0"/>
            <c:spPr>
              <a:solidFill>
                <a:schemeClr val="bg1"/>
              </a:solidFill>
              <a:ln>
                <a:solidFill>
                  <a:srgbClr val="8C908E"/>
                </a:solidFill>
                <a:prstDash val="sysDash"/>
              </a:ln>
              <a:effectLst/>
            </c:spPr>
            <c:extLst>
              <c:ext xmlns:c16="http://schemas.microsoft.com/office/drawing/2014/chart" uri="{C3380CC4-5D6E-409C-BE32-E72D297353CC}">
                <c16:uniqueId val="{0000000F-D04F-4F5D-9AAF-FDB3829B0CF4}"/>
              </c:ext>
            </c:extLst>
          </c:dPt>
          <c:cat>
            <c:numRef>
              <c:f>Sheet1!$A$2:$A$12</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Sheet1!$C$2:$C$12</c:f>
              <c:numCache>
                <c:formatCode>#,##0</c:formatCode>
                <c:ptCount val="10"/>
                <c:pt idx="0">
                  <c:v>1596</c:v>
                </c:pt>
                <c:pt idx="1">
                  <c:v>1603</c:v>
                </c:pt>
                <c:pt idx="2">
                  <c:v>1648</c:v>
                </c:pt>
                <c:pt idx="3">
                  <c:v>1649</c:v>
                </c:pt>
                <c:pt idx="4">
                  <c:v>1673</c:v>
                </c:pt>
                <c:pt idx="5">
                  <c:v>1651</c:v>
                </c:pt>
                <c:pt idx="6">
                  <c:v>1622</c:v>
                </c:pt>
                <c:pt idx="7">
                  <c:v>1681</c:v>
                </c:pt>
                <c:pt idx="8">
                  <c:v>1729</c:v>
                </c:pt>
                <c:pt idx="9">
                  <c:v>1781</c:v>
                </c:pt>
              </c:numCache>
            </c:numRef>
          </c:val>
          <c:extLst>
            <c:ext xmlns:c16="http://schemas.microsoft.com/office/drawing/2014/chart" uri="{C3380CC4-5D6E-409C-BE32-E72D297353CC}">
              <c16:uniqueId val="{00000001-4283-40CA-B507-2E7EBE25A443}"/>
            </c:ext>
          </c:extLst>
        </c:ser>
        <c:ser>
          <c:idx val="2"/>
          <c:order val="2"/>
          <c:tx>
            <c:strRef>
              <c:f>Sheet1!$D$1</c:f>
              <c:strCache>
                <c:ptCount val="1"/>
                <c:pt idx="0">
                  <c:v>Graduate</c:v>
                </c:pt>
              </c:strCache>
            </c:strRef>
          </c:tx>
          <c:spPr>
            <a:solidFill>
              <a:schemeClr val="tx1"/>
            </a:solidFill>
            <a:ln>
              <a:solidFill>
                <a:schemeClr val="tx1"/>
              </a:solidFill>
            </a:ln>
            <a:effectLst/>
          </c:spPr>
          <c:invertIfNegative val="0"/>
          <c:dPt>
            <c:idx val="5"/>
            <c:invertIfNegative val="0"/>
            <c:bubble3D val="0"/>
            <c:spPr>
              <a:solidFill>
                <a:schemeClr val="bg1"/>
              </a:solidFill>
              <a:ln>
                <a:solidFill>
                  <a:schemeClr val="tx1"/>
                </a:solidFill>
              </a:ln>
              <a:effectLst/>
            </c:spPr>
            <c:extLst>
              <c:ext xmlns:c16="http://schemas.microsoft.com/office/drawing/2014/chart" uri="{C3380CC4-5D6E-409C-BE32-E72D297353CC}">
                <c16:uniqueId val="{0000003C-2865-485C-BDF7-B3D38CB1FCF3}"/>
              </c:ext>
            </c:extLst>
          </c:dPt>
          <c:dPt>
            <c:idx val="6"/>
            <c:invertIfNegative val="0"/>
            <c:bubble3D val="0"/>
            <c:spPr>
              <a:solidFill>
                <a:schemeClr val="bg1"/>
              </a:solidFill>
              <a:ln>
                <a:solidFill>
                  <a:schemeClr val="tx1"/>
                </a:solidFill>
              </a:ln>
              <a:effectLst/>
            </c:spPr>
            <c:extLst>
              <c:ext xmlns:c16="http://schemas.microsoft.com/office/drawing/2014/chart" uri="{C3380CC4-5D6E-409C-BE32-E72D297353CC}">
                <c16:uniqueId val="{00000037-2865-485C-BDF7-B3D38CB1FCF3}"/>
              </c:ext>
            </c:extLst>
          </c:dPt>
          <c:dPt>
            <c:idx val="7"/>
            <c:invertIfNegative val="0"/>
            <c:bubble3D val="0"/>
            <c:spPr>
              <a:solidFill>
                <a:schemeClr val="bg1"/>
              </a:solidFill>
              <a:ln>
                <a:solidFill>
                  <a:schemeClr val="tx1"/>
                </a:solidFill>
              </a:ln>
              <a:effectLst/>
            </c:spPr>
            <c:extLst>
              <c:ext xmlns:c16="http://schemas.microsoft.com/office/drawing/2014/chart" uri="{C3380CC4-5D6E-409C-BE32-E72D297353CC}">
                <c16:uniqueId val="{00000032-2865-485C-BDF7-B3D38CB1FCF3}"/>
              </c:ext>
            </c:extLst>
          </c:dPt>
          <c:dPt>
            <c:idx val="8"/>
            <c:invertIfNegative val="0"/>
            <c:bubble3D val="0"/>
            <c:spPr>
              <a:solidFill>
                <a:schemeClr val="bg1"/>
              </a:solidFill>
              <a:ln>
                <a:solidFill>
                  <a:schemeClr val="tx1"/>
                </a:solidFill>
              </a:ln>
              <a:effectLst/>
            </c:spPr>
            <c:extLst>
              <c:ext xmlns:c16="http://schemas.microsoft.com/office/drawing/2014/chart" uri="{C3380CC4-5D6E-409C-BE32-E72D297353CC}">
                <c16:uniqueId val="{0000002E-2865-485C-BDF7-B3D38CB1FCF3}"/>
              </c:ext>
            </c:extLst>
          </c:dPt>
          <c:dPt>
            <c:idx val="9"/>
            <c:invertIfNegative val="0"/>
            <c:bubble3D val="0"/>
            <c:spPr>
              <a:solidFill>
                <a:schemeClr val="bg1"/>
              </a:solidFill>
              <a:ln>
                <a:solidFill>
                  <a:schemeClr val="tx1"/>
                </a:solidFill>
              </a:ln>
              <a:effectLst/>
            </c:spPr>
            <c:extLst>
              <c:ext xmlns:c16="http://schemas.microsoft.com/office/drawing/2014/chart" uri="{C3380CC4-5D6E-409C-BE32-E72D297353CC}">
                <c16:uniqueId val="{0000002A-2865-485C-BDF7-B3D38CB1FCF3}"/>
              </c:ext>
            </c:extLst>
          </c:dPt>
          <c:dPt>
            <c:idx val="10"/>
            <c:invertIfNegative val="0"/>
            <c:bubble3D val="0"/>
            <c:spPr>
              <a:solidFill>
                <a:schemeClr val="bg1"/>
              </a:solidFill>
              <a:ln>
                <a:solidFill>
                  <a:schemeClr val="tx1"/>
                </a:solidFill>
                <a:prstDash val="sysDash"/>
              </a:ln>
              <a:effectLst/>
            </c:spPr>
            <c:extLst>
              <c:ext xmlns:c16="http://schemas.microsoft.com/office/drawing/2014/chart" uri="{C3380CC4-5D6E-409C-BE32-E72D297353CC}">
                <c16:uniqueId val="{00000001-D04F-4F5D-9AAF-FDB3829B0CF4}"/>
              </c:ext>
            </c:extLst>
          </c:dPt>
          <c:dPt>
            <c:idx val="11"/>
            <c:invertIfNegative val="0"/>
            <c:bubble3D val="0"/>
            <c:spPr>
              <a:solidFill>
                <a:schemeClr val="bg1"/>
              </a:solidFill>
              <a:ln>
                <a:solidFill>
                  <a:schemeClr val="tx1"/>
                </a:solidFill>
                <a:prstDash val="sysDash"/>
              </a:ln>
              <a:effectLst/>
            </c:spPr>
            <c:extLst>
              <c:ext xmlns:c16="http://schemas.microsoft.com/office/drawing/2014/chart" uri="{C3380CC4-5D6E-409C-BE32-E72D297353CC}">
                <c16:uniqueId val="{00000010-D04F-4F5D-9AAF-FDB3829B0CF4}"/>
              </c:ext>
            </c:extLst>
          </c:dPt>
          <c:dPt>
            <c:idx val="12"/>
            <c:invertIfNegative val="0"/>
            <c:bubble3D val="0"/>
            <c:spPr>
              <a:solidFill>
                <a:schemeClr val="bg1"/>
              </a:solidFill>
              <a:ln>
                <a:solidFill>
                  <a:schemeClr val="tx1"/>
                </a:solidFill>
                <a:prstDash val="sysDash"/>
              </a:ln>
              <a:effectLst/>
            </c:spPr>
            <c:extLst>
              <c:ext xmlns:c16="http://schemas.microsoft.com/office/drawing/2014/chart" uri="{C3380CC4-5D6E-409C-BE32-E72D297353CC}">
                <c16:uniqueId val="{00000011-D04F-4F5D-9AAF-FDB3829B0CF4}"/>
              </c:ext>
            </c:extLst>
          </c:dPt>
          <c:dPt>
            <c:idx val="13"/>
            <c:invertIfNegative val="0"/>
            <c:bubble3D val="0"/>
            <c:spPr>
              <a:solidFill>
                <a:schemeClr val="bg1"/>
              </a:solidFill>
              <a:ln>
                <a:solidFill>
                  <a:schemeClr val="tx1"/>
                </a:solidFill>
                <a:prstDash val="sysDash"/>
              </a:ln>
              <a:effectLst/>
            </c:spPr>
            <c:extLst>
              <c:ext xmlns:c16="http://schemas.microsoft.com/office/drawing/2014/chart" uri="{C3380CC4-5D6E-409C-BE32-E72D297353CC}">
                <c16:uniqueId val="{00000012-D04F-4F5D-9AAF-FDB3829B0CF4}"/>
              </c:ext>
            </c:extLst>
          </c:dPt>
          <c:dPt>
            <c:idx val="14"/>
            <c:invertIfNegative val="0"/>
            <c:bubble3D val="0"/>
            <c:spPr>
              <a:solidFill>
                <a:schemeClr val="bg1"/>
              </a:solidFill>
              <a:ln>
                <a:solidFill>
                  <a:schemeClr val="tx1"/>
                </a:solidFill>
                <a:prstDash val="sysDash"/>
              </a:ln>
              <a:effectLst/>
            </c:spPr>
            <c:extLst>
              <c:ext xmlns:c16="http://schemas.microsoft.com/office/drawing/2014/chart" uri="{C3380CC4-5D6E-409C-BE32-E72D297353CC}">
                <c16:uniqueId val="{00000013-D04F-4F5D-9AAF-FDB3829B0CF4}"/>
              </c:ext>
            </c:extLst>
          </c:dPt>
          <c:cat>
            <c:numRef>
              <c:f>Sheet1!$A$2:$A$12</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Sheet1!$D$2:$D$12</c:f>
              <c:numCache>
                <c:formatCode>#,##0</c:formatCode>
                <c:ptCount val="10"/>
                <c:pt idx="0">
                  <c:v>7476</c:v>
                </c:pt>
                <c:pt idx="1">
                  <c:v>7779</c:v>
                </c:pt>
                <c:pt idx="2">
                  <c:v>8304</c:v>
                </c:pt>
                <c:pt idx="3">
                  <c:v>8244</c:v>
                </c:pt>
                <c:pt idx="4">
                  <c:v>8428</c:v>
                </c:pt>
                <c:pt idx="5">
                  <c:v>8624</c:v>
                </c:pt>
                <c:pt idx="6">
                  <c:v>8858</c:v>
                </c:pt>
                <c:pt idx="7">
                  <c:v>9084</c:v>
                </c:pt>
                <c:pt idx="8">
                  <c:v>9316</c:v>
                </c:pt>
                <c:pt idx="9">
                  <c:v>9520</c:v>
                </c:pt>
              </c:numCache>
            </c:numRef>
          </c:val>
          <c:extLst>
            <c:ext xmlns:c16="http://schemas.microsoft.com/office/drawing/2014/chart" uri="{C3380CC4-5D6E-409C-BE32-E72D297353CC}">
              <c16:uniqueId val="{00000002-4283-40CA-B507-2E7EBE25A443}"/>
            </c:ext>
          </c:extLst>
        </c:ser>
        <c:dLbls>
          <c:showLegendKey val="0"/>
          <c:showVal val="0"/>
          <c:showCatName val="0"/>
          <c:showSerName val="0"/>
          <c:showPercent val="0"/>
          <c:showBubbleSize val="0"/>
        </c:dLbls>
        <c:gapWidth val="150"/>
        <c:overlap val="100"/>
        <c:axId val="330744671"/>
        <c:axId val="913147615"/>
      </c:barChart>
      <c:lineChart>
        <c:grouping val="standard"/>
        <c:varyColors val="0"/>
        <c:ser>
          <c:idx val="3"/>
          <c:order val="3"/>
          <c:tx>
            <c:strRef>
              <c:f>Sheet1!$E$1</c:f>
              <c:strCache>
                <c:ptCount val="1"/>
                <c:pt idx="0">
                  <c:v>Total</c:v>
                </c:pt>
              </c:strCache>
            </c:strRef>
          </c:tx>
          <c:spPr>
            <a:ln w="19050" cap="rnd">
              <a:solidFill>
                <a:schemeClr val="tx1"/>
              </a:solidFill>
              <a:prstDash val="solid"/>
              <a:round/>
            </a:ln>
            <a:effectLst/>
          </c:spPr>
          <c:marker>
            <c:symbol val="none"/>
          </c:marker>
          <c:dPt>
            <c:idx val="5"/>
            <c:marker>
              <c:symbol val="none"/>
            </c:marker>
            <c:bubble3D val="0"/>
            <c:spPr>
              <a:ln w="19050" cap="rnd">
                <a:solidFill>
                  <a:schemeClr val="tx1"/>
                </a:solidFill>
                <a:prstDash val="dash"/>
                <a:round/>
              </a:ln>
              <a:effectLst/>
            </c:spPr>
            <c:extLst>
              <c:ext xmlns:c16="http://schemas.microsoft.com/office/drawing/2014/chart" uri="{C3380CC4-5D6E-409C-BE32-E72D297353CC}">
                <c16:uniqueId val="{0000003D-2865-485C-BDF7-B3D38CB1FCF3}"/>
              </c:ext>
            </c:extLst>
          </c:dPt>
          <c:dPt>
            <c:idx val="6"/>
            <c:marker>
              <c:symbol val="none"/>
            </c:marker>
            <c:bubble3D val="0"/>
            <c:spPr>
              <a:ln w="19050" cap="rnd">
                <a:solidFill>
                  <a:schemeClr val="tx1"/>
                </a:solidFill>
                <a:prstDash val="dash"/>
                <a:round/>
              </a:ln>
              <a:effectLst/>
            </c:spPr>
            <c:extLst>
              <c:ext xmlns:c16="http://schemas.microsoft.com/office/drawing/2014/chart" uri="{C3380CC4-5D6E-409C-BE32-E72D297353CC}">
                <c16:uniqueId val="{00000039-2865-485C-BDF7-B3D38CB1FCF3}"/>
              </c:ext>
            </c:extLst>
          </c:dPt>
          <c:dPt>
            <c:idx val="7"/>
            <c:marker>
              <c:symbol val="none"/>
            </c:marker>
            <c:bubble3D val="0"/>
            <c:spPr>
              <a:ln w="19050" cap="rnd">
                <a:solidFill>
                  <a:schemeClr val="tx1"/>
                </a:solidFill>
                <a:prstDash val="dash"/>
                <a:round/>
              </a:ln>
              <a:effectLst/>
            </c:spPr>
            <c:extLst>
              <c:ext xmlns:c16="http://schemas.microsoft.com/office/drawing/2014/chart" uri="{C3380CC4-5D6E-409C-BE32-E72D297353CC}">
                <c16:uniqueId val="{00000038-2865-485C-BDF7-B3D38CB1FCF3}"/>
              </c:ext>
            </c:extLst>
          </c:dPt>
          <c:dPt>
            <c:idx val="8"/>
            <c:marker>
              <c:symbol val="none"/>
            </c:marker>
            <c:bubble3D val="0"/>
            <c:spPr>
              <a:ln w="19050" cap="rnd">
                <a:solidFill>
                  <a:schemeClr val="tx1"/>
                </a:solidFill>
                <a:prstDash val="dash"/>
                <a:round/>
              </a:ln>
              <a:effectLst/>
            </c:spPr>
            <c:extLst>
              <c:ext xmlns:c16="http://schemas.microsoft.com/office/drawing/2014/chart" uri="{C3380CC4-5D6E-409C-BE32-E72D297353CC}">
                <c16:uniqueId val="{00000031-2865-485C-BDF7-B3D38CB1FCF3}"/>
              </c:ext>
            </c:extLst>
          </c:dPt>
          <c:dPt>
            <c:idx val="9"/>
            <c:marker>
              <c:symbol val="none"/>
            </c:marker>
            <c:bubble3D val="0"/>
            <c:spPr>
              <a:ln w="19050" cap="rnd">
                <a:solidFill>
                  <a:schemeClr val="tx1"/>
                </a:solidFill>
                <a:prstDash val="dash"/>
                <a:round/>
              </a:ln>
              <a:effectLst/>
            </c:spPr>
            <c:extLst>
              <c:ext xmlns:c16="http://schemas.microsoft.com/office/drawing/2014/chart" uri="{C3380CC4-5D6E-409C-BE32-E72D297353CC}">
                <c16:uniqueId val="{0000002D-2865-485C-BDF7-B3D38CB1FCF3}"/>
              </c:ext>
            </c:extLst>
          </c:dPt>
          <c:dPt>
            <c:idx val="10"/>
            <c:marker>
              <c:symbol val="none"/>
            </c:marker>
            <c:bubble3D val="0"/>
            <c:spPr>
              <a:ln w="19050" cap="rnd">
                <a:solidFill>
                  <a:schemeClr val="tx1"/>
                </a:solidFill>
                <a:prstDash val="dash"/>
                <a:round/>
              </a:ln>
              <a:effectLst/>
            </c:spPr>
            <c:extLst>
              <c:ext xmlns:c16="http://schemas.microsoft.com/office/drawing/2014/chart" uri="{C3380CC4-5D6E-409C-BE32-E72D297353CC}">
                <c16:uniqueId val="{00000003-D04F-4F5D-9AAF-FDB3829B0CF4}"/>
              </c:ext>
            </c:extLst>
          </c:dPt>
          <c:dPt>
            <c:idx val="11"/>
            <c:marker>
              <c:symbol val="none"/>
            </c:marker>
            <c:bubble3D val="0"/>
            <c:spPr>
              <a:ln w="19050" cap="rnd">
                <a:solidFill>
                  <a:schemeClr val="tx1"/>
                </a:solidFill>
                <a:prstDash val="sysDash"/>
                <a:round/>
              </a:ln>
              <a:effectLst/>
            </c:spPr>
            <c:extLst>
              <c:ext xmlns:c16="http://schemas.microsoft.com/office/drawing/2014/chart" uri="{C3380CC4-5D6E-409C-BE32-E72D297353CC}">
                <c16:uniqueId val="{00000004-D04F-4F5D-9AAF-FDB3829B0CF4}"/>
              </c:ext>
            </c:extLst>
          </c:dPt>
          <c:dPt>
            <c:idx val="12"/>
            <c:marker>
              <c:symbol val="none"/>
            </c:marker>
            <c:bubble3D val="0"/>
            <c:spPr>
              <a:ln w="19050" cap="rnd">
                <a:solidFill>
                  <a:schemeClr val="tx1"/>
                </a:solidFill>
                <a:prstDash val="sysDash"/>
                <a:round/>
              </a:ln>
              <a:effectLst/>
            </c:spPr>
            <c:extLst>
              <c:ext xmlns:c16="http://schemas.microsoft.com/office/drawing/2014/chart" uri="{C3380CC4-5D6E-409C-BE32-E72D297353CC}">
                <c16:uniqueId val="{00000005-D04F-4F5D-9AAF-FDB3829B0CF4}"/>
              </c:ext>
            </c:extLst>
          </c:dPt>
          <c:dPt>
            <c:idx val="13"/>
            <c:marker>
              <c:symbol val="none"/>
            </c:marker>
            <c:bubble3D val="0"/>
            <c:spPr>
              <a:ln w="19050" cap="rnd">
                <a:solidFill>
                  <a:schemeClr val="tx1"/>
                </a:solidFill>
                <a:prstDash val="sysDash"/>
                <a:round/>
              </a:ln>
              <a:effectLst/>
            </c:spPr>
            <c:extLst>
              <c:ext xmlns:c16="http://schemas.microsoft.com/office/drawing/2014/chart" uri="{C3380CC4-5D6E-409C-BE32-E72D297353CC}">
                <c16:uniqueId val="{00000006-D04F-4F5D-9AAF-FDB3829B0CF4}"/>
              </c:ext>
            </c:extLst>
          </c:dPt>
          <c:dPt>
            <c:idx val="14"/>
            <c:marker>
              <c:symbol val="none"/>
            </c:marker>
            <c:bubble3D val="0"/>
            <c:spPr>
              <a:ln w="19050" cap="rnd">
                <a:solidFill>
                  <a:schemeClr val="tx1"/>
                </a:solidFill>
                <a:prstDash val="sysDash"/>
                <a:round/>
              </a:ln>
              <a:effectLst/>
            </c:spPr>
            <c:extLst>
              <c:ext xmlns:c16="http://schemas.microsoft.com/office/drawing/2014/chart" uri="{C3380CC4-5D6E-409C-BE32-E72D297353CC}">
                <c16:uniqueId val="{00000007-D04F-4F5D-9AAF-FDB3829B0CF4}"/>
              </c:ext>
            </c:extLst>
          </c:dPt>
          <c:dLbls>
            <c:dLbl>
              <c:idx val="10"/>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D04F-4F5D-9AAF-FDB3829B0CF4}"/>
                </c:ext>
              </c:extLst>
            </c:dLbl>
            <c:dLbl>
              <c:idx val="11"/>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D04F-4F5D-9AAF-FDB3829B0CF4}"/>
                </c:ext>
              </c:extLst>
            </c:dLbl>
            <c:dLbl>
              <c:idx val="12"/>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D04F-4F5D-9AAF-FDB3829B0CF4}"/>
                </c:ext>
              </c:extLst>
            </c:dLbl>
            <c:dLbl>
              <c:idx val="13"/>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6-D04F-4F5D-9AAF-FDB3829B0CF4}"/>
                </c:ext>
              </c:extLst>
            </c:dLbl>
            <c:dLbl>
              <c:idx val="14"/>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7-D04F-4F5D-9AAF-FDB3829B0C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Sheet1!$E$2:$E$12</c:f>
              <c:numCache>
                <c:formatCode>#,##0</c:formatCode>
                <c:ptCount val="10"/>
                <c:pt idx="0">
                  <c:v>38920</c:v>
                </c:pt>
                <c:pt idx="1">
                  <c:v>39147</c:v>
                </c:pt>
                <c:pt idx="2">
                  <c:v>40118</c:v>
                </c:pt>
                <c:pt idx="3">
                  <c:v>40607</c:v>
                </c:pt>
                <c:pt idx="4">
                  <c:v>41615</c:v>
                </c:pt>
                <c:pt idx="5">
                  <c:v>41917</c:v>
                </c:pt>
                <c:pt idx="6">
                  <c:v>42490</c:v>
                </c:pt>
                <c:pt idx="7">
                  <c:v>43151</c:v>
                </c:pt>
                <c:pt idx="8">
                  <c:v>43784</c:v>
                </c:pt>
                <c:pt idx="9">
                  <c:v>44383</c:v>
                </c:pt>
              </c:numCache>
            </c:numRef>
          </c:val>
          <c:smooth val="0"/>
          <c:extLst>
            <c:ext xmlns:c16="http://schemas.microsoft.com/office/drawing/2014/chart" uri="{C3380CC4-5D6E-409C-BE32-E72D297353CC}">
              <c16:uniqueId val="{00000004-4283-40CA-B507-2E7EBE25A443}"/>
            </c:ext>
          </c:extLst>
        </c:ser>
        <c:dLbls>
          <c:showLegendKey val="0"/>
          <c:showVal val="0"/>
          <c:showCatName val="0"/>
          <c:showSerName val="0"/>
          <c:showPercent val="0"/>
          <c:showBubbleSize val="0"/>
        </c:dLbls>
        <c:marker val="1"/>
        <c:smooth val="0"/>
        <c:axId val="330744671"/>
        <c:axId val="913147615"/>
      </c:lineChart>
      <c:catAx>
        <c:axId val="330744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913147615"/>
        <c:crosses val="autoZero"/>
        <c:auto val="1"/>
        <c:lblAlgn val="ctr"/>
        <c:lblOffset val="100"/>
        <c:noMultiLvlLbl val="0"/>
      </c:catAx>
      <c:valAx>
        <c:axId val="9131476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330744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erriweather Sans" panose="00000500000000000000" pitchFamily="2" charset="0"/>
                <a:ea typeface="+mn-ea"/>
                <a:cs typeface="+mn-cs"/>
              </a:defRPr>
            </a:pPr>
            <a:r>
              <a:rPr lang="en-US" dirty="0">
                <a:latin typeface="Merriweather Sans" panose="00000500000000000000" pitchFamily="2" charset="0"/>
              </a:rPr>
              <a:t>UGA First-Time Full-Time New Students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erriweather Sans" panose="00000500000000000000" pitchFamily="2"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First-Time Full-Time Freshmen</c:v>
                </c:pt>
              </c:strCache>
            </c:strRef>
          </c:tx>
          <c:spPr>
            <a:solidFill>
              <a:srgbClr val="FF0000"/>
            </a:solidFill>
            <a:ln>
              <a:solidFill>
                <a:schemeClr val="tx1"/>
              </a:solidFill>
            </a:ln>
            <a:effectLst/>
          </c:spPr>
          <c:invertIfNegative val="0"/>
          <c:dPt>
            <c:idx val="10"/>
            <c:invertIfNegative val="0"/>
            <c:bubble3D val="0"/>
            <c:spPr>
              <a:solidFill>
                <a:schemeClr val="bg1"/>
              </a:solidFill>
              <a:ln>
                <a:solidFill>
                  <a:schemeClr val="tx1"/>
                </a:solidFill>
              </a:ln>
              <a:effectLst/>
            </c:spPr>
            <c:extLst>
              <c:ext xmlns:c16="http://schemas.microsoft.com/office/drawing/2014/chart" uri="{C3380CC4-5D6E-409C-BE32-E72D297353CC}">
                <c16:uniqueId val="{00000003-FF7D-4B2A-BAFC-7F5BB924C276}"/>
              </c:ext>
            </c:extLst>
          </c:dPt>
          <c:dPt>
            <c:idx val="11"/>
            <c:invertIfNegative val="0"/>
            <c:bubble3D val="0"/>
            <c:spPr>
              <a:solidFill>
                <a:srgbClr val="FFFFFF"/>
              </a:solidFill>
              <a:ln>
                <a:solidFill>
                  <a:schemeClr val="tx1"/>
                </a:solidFill>
              </a:ln>
              <a:effectLst/>
            </c:spPr>
            <c:extLst>
              <c:ext xmlns:c16="http://schemas.microsoft.com/office/drawing/2014/chart" uri="{C3380CC4-5D6E-409C-BE32-E72D297353CC}">
                <c16:uniqueId val="{00000004-FF7D-4B2A-BAFC-7F5BB924C276}"/>
              </c:ext>
            </c:extLst>
          </c:dPt>
          <c:dPt>
            <c:idx val="12"/>
            <c:invertIfNegative val="0"/>
            <c:bubble3D val="0"/>
            <c:spPr>
              <a:solidFill>
                <a:srgbClr val="FFFFFF"/>
              </a:solidFill>
              <a:ln>
                <a:solidFill>
                  <a:schemeClr val="tx1"/>
                </a:solidFill>
              </a:ln>
              <a:effectLst/>
            </c:spPr>
            <c:extLst>
              <c:ext xmlns:c16="http://schemas.microsoft.com/office/drawing/2014/chart" uri="{C3380CC4-5D6E-409C-BE32-E72D297353CC}">
                <c16:uniqueId val="{00000005-FF7D-4B2A-BAFC-7F5BB924C276}"/>
              </c:ext>
            </c:extLst>
          </c:dPt>
          <c:dPt>
            <c:idx val="13"/>
            <c:invertIfNegative val="0"/>
            <c:bubble3D val="0"/>
            <c:spPr>
              <a:solidFill>
                <a:srgbClr val="FFFFFF"/>
              </a:solidFill>
              <a:ln>
                <a:solidFill>
                  <a:schemeClr val="tx1"/>
                </a:solidFill>
              </a:ln>
              <a:effectLst/>
            </c:spPr>
            <c:extLst>
              <c:ext xmlns:c16="http://schemas.microsoft.com/office/drawing/2014/chart" uri="{C3380CC4-5D6E-409C-BE32-E72D297353CC}">
                <c16:uniqueId val="{00000006-FF7D-4B2A-BAFC-7F5BB924C276}"/>
              </c:ext>
            </c:extLst>
          </c:dPt>
          <c:dPt>
            <c:idx val="14"/>
            <c:invertIfNegative val="0"/>
            <c:bubble3D val="0"/>
            <c:spPr>
              <a:solidFill>
                <a:schemeClr val="bg1"/>
              </a:solidFill>
              <a:ln>
                <a:solidFill>
                  <a:schemeClr val="tx1"/>
                </a:solidFill>
              </a:ln>
              <a:effectLst/>
            </c:spPr>
            <c:extLst>
              <c:ext xmlns:c16="http://schemas.microsoft.com/office/drawing/2014/chart" uri="{C3380CC4-5D6E-409C-BE32-E72D297353CC}">
                <c16:uniqueId val="{00000007-FF7D-4B2A-BAFC-7F5BB924C27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2027</c:v>
                </c:pt>
              </c:numCache>
            </c:numRef>
          </c:cat>
          <c:val>
            <c:numRef>
              <c:f>Sheet1!$B$2:$B$16</c:f>
              <c:numCache>
                <c:formatCode>General</c:formatCode>
                <c:ptCount val="15"/>
                <c:pt idx="0">
                  <c:v>5240</c:v>
                </c:pt>
                <c:pt idx="1">
                  <c:v>5248</c:v>
                </c:pt>
                <c:pt idx="2">
                  <c:v>5401</c:v>
                </c:pt>
                <c:pt idx="3">
                  <c:v>5809</c:v>
                </c:pt>
                <c:pt idx="4">
                  <c:v>5703</c:v>
                </c:pt>
                <c:pt idx="5">
                  <c:v>5487</c:v>
                </c:pt>
                <c:pt idx="6">
                  <c:v>5603</c:v>
                </c:pt>
                <c:pt idx="7">
                  <c:v>5785</c:v>
                </c:pt>
                <c:pt idx="8">
                  <c:v>6250</c:v>
                </c:pt>
                <c:pt idx="9">
                  <c:v>6121</c:v>
                </c:pt>
                <c:pt idx="10">
                  <c:v>6150</c:v>
                </c:pt>
                <c:pt idx="11">
                  <c:v>6150</c:v>
                </c:pt>
                <c:pt idx="12">
                  <c:v>6150</c:v>
                </c:pt>
                <c:pt idx="13">
                  <c:v>6150</c:v>
                </c:pt>
                <c:pt idx="14">
                  <c:v>6150</c:v>
                </c:pt>
              </c:numCache>
            </c:numRef>
          </c:val>
          <c:extLst>
            <c:ext xmlns:c16="http://schemas.microsoft.com/office/drawing/2014/chart" uri="{C3380CC4-5D6E-409C-BE32-E72D297353CC}">
              <c16:uniqueId val="{00000000-FF7D-4B2A-BAFC-7F5BB924C276}"/>
            </c:ext>
          </c:extLst>
        </c:ser>
        <c:dLbls>
          <c:showLegendKey val="0"/>
          <c:showVal val="0"/>
          <c:showCatName val="0"/>
          <c:showSerName val="0"/>
          <c:showPercent val="0"/>
          <c:showBubbleSize val="0"/>
        </c:dLbls>
        <c:gapWidth val="219"/>
        <c:overlap val="-27"/>
        <c:axId val="1516318912"/>
        <c:axId val="1374273408"/>
      </c:barChart>
      <c:catAx>
        <c:axId val="151631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374273408"/>
        <c:crosses val="autoZero"/>
        <c:auto val="1"/>
        <c:lblAlgn val="ctr"/>
        <c:lblOffset val="100"/>
        <c:noMultiLvlLbl val="0"/>
      </c:catAx>
      <c:valAx>
        <c:axId val="13742734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51631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erriweather Sans" panose="00000500000000000000" pitchFamily="2" charset="0"/>
                <a:ea typeface="+mn-ea"/>
                <a:cs typeface="+mn-cs"/>
              </a:defRPr>
            </a:pPr>
            <a:r>
              <a:rPr lang="en-US"/>
              <a:t>UGA New Transfer Students by Term</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erriweather Sans" panose="00000500000000000000" pitchFamily="2" charset="0"/>
              <a:ea typeface="+mn-ea"/>
              <a:cs typeface="+mn-cs"/>
            </a:defRPr>
          </a:pPr>
          <a:endParaRPr lang="en-US"/>
        </a:p>
      </c:txPr>
    </c:title>
    <c:autoTitleDeleted val="0"/>
    <c:plotArea>
      <c:layout/>
      <c:barChart>
        <c:barDir val="col"/>
        <c:grouping val="stacked"/>
        <c:varyColors val="0"/>
        <c:ser>
          <c:idx val="0"/>
          <c:order val="0"/>
          <c:tx>
            <c:strRef>
              <c:f>Sheet1!$B$1</c:f>
              <c:strCache>
                <c:ptCount val="1"/>
                <c:pt idx="0">
                  <c:v>SU/FA New Transfer</c:v>
                </c:pt>
              </c:strCache>
            </c:strRef>
          </c:tx>
          <c:spPr>
            <a:solidFill>
              <a:schemeClr val="bg1">
                <a:lumMod val="65000"/>
              </a:schemeClr>
            </a:solidFill>
            <a:ln>
              <a:solidFill>
                <a:schemeClr val="tx1"/>
              </a:solidFill>
            </a:ln>
            <a:effectLst/>
          </c:spPr>
          <c:invertIfNegative val="0"/>
          <c:dPt>
            <c:idx val="5"/>
            <c:invertIfNegative val="0"/>
            <c:bubble3D val="0"/>
            <c:spPr>
              <a:solidFill>
                <a:schemeClr val="bg1"/>
              </a:solidFill>
              <a:ln>
                <a:solidFill>
                  <a:schemeClr val="tx1"/>
                </a:solidFill>
              </a:ln>
              <a:effectLst/>
            </c:spPr>
            <c:extLst>
              <c:ext xmlns:c16="http://schemas.microsoft.com/office/drawing/2014/chart" uri="{C3380CC4-5D6E-409C-BE32-E72D297353CC}">
                <c16:uniqueId val="{00000003-0065-4371-A30C-74B1E966E1BC}"/>
              </c:ext>
            </c:extLst>
          </c:dPt>
          <c:dPt>
            <c:idx val="6"/>
            <c:invertIfNegative val="0"/>
            <c:bubble3D val="0"/>
            <c:spPr>
              <a:solidFill>
                <a:schemeClr val="bg1"/>
              </a:solidFill>
              <a:ln>
                <a:solidFill>
                  <a:schemeClr val="tx1"/>
                </a:solidFill>
              </a:ln>
              <a:effectLst/>
            </c:spPr>
            <c:extLst>
              <c:ext xmlns:c16="http://schemas.microsoft.com/office/drawing/2014/chart" uri="{C3380CC4-5D6E-409C-BE32-E72D297353CC}">
                <c16:uniqueId val="{0000000B-0065-4371-A30C-74B1E966E1BC}"/>
              </c:ext>
            </c:extLst>
          </c:dPt>
          <c:dPt>
            <c:idx val="7"/>
            <c:invertIfNegative val="0"/>
            <c:bubble3D val="0"/>
            <c:spPr>
              <a:solidFill>
                <a:schemeClr val="bg1"/>
              </a:solidFill>
              <a:ln>
                <a:solidFill>
                  <a:schemeClr val="tx1"/>
                </a:solidFill>
              </a:ln>
              <a:effectLst/>
            </c:spPr>
            <c:extLst>
              <c:ext xmlns:c16="http://schemas.microsoft.com/office/drawing/2014/chart" uri="{C3380CC4-5D6E-409C-BE32-E72D297353CC}">
                <c16:uniqueId val="{0000000D-0065-4371-A30C-74B1E966E1BC}"/>
              </c:ext>
            </c:extLst>
          </c:dPt>
          <c:dPt>
            <c:idx val="8"/>
            <c:invertIfNegative val="0"/>
            <c:bubble3D val="0"/>
            <c:spPr>
              <a:solidFill>
                <a:schemeClr val="bg1"/>
              </a:solidFill>
              <a:ln>
                <a:solidFill>
                  <a:schemeClr val="tx1"/>
                </a:solidFill>
              </a:ln>
              <a:effectLst/>
            </c:spPr>
            <c:extLst>
              <c:ext xmlns:c16="http://schemas.microsoft.com/office/drawing/2014/chart" uri="{C3380CC4-5D6E-409C-BE32-E72D297353CC}">
                <c16:uniqueId val="{0000000F-0065-4371-A30C-74B1E966E1BC}"/>
              </c:ext>
            </c:extLst>
          </c:dPt>
          <c:dPt>
            <c:idx val="9"/>
            <c:invertIfNegative val="0"/>
            <c:bubble3D val="0"/>
            <c:spPr>
              <a:solidFill>
                <a:schemeClr val="bg1"/>
              </a:solidFill>
              <a:ln>
                <a:solidFill>
                  <a:schemeClr val="tx1"/>
                </a:solidFill>
              </a:ln>
              <a:effectLst/>
            </c:spPr>
            <c:extLst>
              <c:ext xmlns:c16="http://schemas.microsoft.com/office/drawing/2014/chart" uri="{C3380CC4-5D6E-409C-BE32-E72D297353CC}">
                <c16:uniqueId val="{00000011-0065-4371-A30C-74B1E966E1BC}"/>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Sheet1!$B$2:$B$11</c:f>
              <c:numCache>
                <c:formatCode>General</c:formatCode>
                <c:ptCount val="10"/>
                <c:pt idx="0">
                  <c:v>1434</c:v>
                </c:pt>
                <c:pt idx="1">
                  <c:v>1611</c:v>
                </c:pt>
                <c:pt idx="2">
                  <c:v>1733</c:v>
                </c:pt>
                <c:pt idx="3">
                  <c:v>1802</c:v>
                </c:pt>
                <c:pt idx="4">
                  <c:v>1868</c:v>
                </c:pt>
                <c:pt idx="5" formatCode="#,##0">
                  <c:v>1867</c:v>
                </c:pt>
                <c:pt idx="6" formatCode="#,##0">
                  <c:v>1971</c:v>
                </c:pt>
                <c:pt idx="7" formatCode="#,##0">
                  <c:v>2008</c:v>
                </c:pt>
                <c:pt idx="8" formatCode="#,##0">
                  <c:v>2046</c:v>
                </c:pt>
                <c:pt idx="9" formatCode="#,##0">
                  <c:v>2087</c:v>
                </c:pt>
              </c:numCache>
            </c:numRef>
          </c:val>
          <c:extLst>
            <c:ext xmlns:c16="http://schemas.microsoft.com/office/drawing/2014/chart" uri="{C3380CC4-5D6E-409C-BE32-E72D297353CC}">
              <c16:uniqueId val="{00000000-0065-4371-A30C-74B1E966E1BC}"/>
            </c:ext>
          </c:extLst>
        </c:ser>
        <c:ser>
          <c:idx val="1"/>
          <c:order val="1"/>
          <c:tx>
            <c:strRef>
              <c:f>Sheet1!$C$1</c:f>
              <c:strCache>
                <c:ptCount val="1"/>
                <c:pt idx="0">
                  <c:v>Spring New Transfer</c:v>
                </c:pt>
              </c:strCache>
            </c:strRef>
          </c:tx>
          <c:spPr>
            <a:solidFill>
              <a:srgbClr val="FF0000"/>
            </a:solidFill>
            <a:ln>
              <a:solidFill>
                <a:schemeClr val="tx1"/>
              </a:solidFill>
            </a:ln>
            <a:effectLst/>
          </c:spPr>
          <c:invertIfNegative val="0"/>
          <c:dPt>
            <c:idx val="6"/>
            <c:invertIfNegative val="0"/>
            <c:bubble3D val="0"/>
            <c:spPr>
              <a:solidFill>
                <a:schemeClr val="bg1"/>
              </a:solidFill>
              <a:ln>
                <a:solidFill>
                  <a:schemeClr val="tx1"/>
                </a:solidFill>
              </a:ln>
              <a:effectLst/>
            </c:spPr>
            <c:extLst>
              <c:ext xmlns:c16="http://schemas.microsoft.com/office/drawing/2014/chart" uri="{C3380CC4-5D6E-409C-BE32-E72D297353CC}">
                <c16:uniqueId val="{0000000A-0065-4371-A30C-74B1E966E1BC}"/>
              </c:ext>
            </c:extLst>
          </c:dPt>
          <c:dPt>
            <c:idx val="7"/>
            <c:invertIfNegative val="0"/>
            <c:bubble3D val="0"/>
            <c:spPr>
              <a:solidFill>
                <a:schemeClr val="bg1"/>
              </a:solidFill>
              <a:ln>
                <a:solidFill>
                  <a:schemeClr val="tx1"/>
                </a:solidFill>
              </a:ln>
              <a:effectLst/>
            </c:spPr>
            <c:extLst>
              <c:ext xmlns:c16="http://schemas.microsoft.com/office/drawing/2014/chart" uri="{C3380CC4-5D6E-409C-BE32-E72D297353CC}">
                <c16:uniqueId val="{0000000C-0065-4371-A30C-74B1E966E1BC}"/>
              </c:ext>
            </c:extLst>
          </c:dPt>
          <c:dPt>
            <c:idx val="8"/>
            <c:invertIfNegative val="0"/>
            <c:bubble3D val="0"/>
            <c:spPr>
              <a:solidFill>
                <a:schemeClr val="bg1"/>
              </a:solidFill>
              <a:ln>
                <a:solidFill>
                  <a:schemeClr val="tx1"/>
                </a:solidFill>
              </a:ln>
              <a:effectLst/>
            </c:spPr>
            <c:extLst>
              <c:ext xmlns:c16="http://schemas.microsoft.com/office/drawing/2014/chart" uri="{C3380CC4-5D6E-409C-BE32-E72D297353CC}">
                <c16:uniqueId val="{0000000E-0065-4371-A30C-74B1E966E1BC}"/>
              </c:ext>
            </c:extLst>
          </c:dPt>
          <c:dPt>
            <c:idx val="9"/>
            <c:invertIfNegative val="0"/>
            <c:bubble3D val="0"/>
            <c:spPr>
              <a:solidFill>
                <a:schemeClr val="bg1"/>
              </a:solidFill>
              <a:ln>
                <a:solidFill>
                  <a:schemeClr val="tx1"/>
                </a:solidFill>
              </a:ln>
              <a:effectLst/>
            </c:spPr>
            <c:extLst>
              <c:ext xmlns:c16="http://schemas.microsoft.com/office/drawing/2014/chart" uri="{C3380CC4-5D6E-409C-BE32-E72D297353CC}">
                <c16:uniqueId val="{00000010-0065-4371-A30C-74B1E966E1BC}"/>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Sheet1!$C$2:$C$11</c:f>
              <c:numCache>
                <c:formatCode>General</c:formatCode>
                <c:ptCount val="10"/>
                <c:pt idx="0">
                  <c:v>1078</c:v>
                </c:pt>
                <c:pt idx="1">
                  <c:v>1014</c:v>
                </c:pt>
                <c:pt idx="2">
                  <c:v>1193</c:v>
                </c:pt>
                <c:pt idx="3">
                  <c:v>1033</c:v>
                </c:pt>
                <c:pt idx="4">
                  <c:v>983</c:v>
                </c:pt>
                <c:pt idx="5" formatCode="#,##0">
                  <c:v>1187</c:v>
                </c:pt>
                <c:pt idx="6" formatCode="#,##0">
                  <c:v>1062</c:v>
                </c:pt>
                <c:pt idx="7" formatCode="#,##0">
                  <c:v>1081</c:v>
                </c:pt>
                <c:pt idx="8" formatCode="#,##0">
                  <c:v>1102</c:v>
                </c:pt>
                <c:pt idx="9" formatCode="#,##0">
                  <c:v>1124</c:v>
                </c:pt>
              </c:numCache>
            </c:numRef>
          </c:val>
          <c:extLst>
            <c:ext xmlns:c16="http://schemas.microsoft.com/office/drawing/2014/chart" uri="{C3380CC4-5D6E-409C-BE32-E72D297353CC}">
              <c16:uniqueId val="{00000001-0065-4371-A30C-74B1E966E1BC}"/>
            </c:ext>
          </c:extLst>
        </c:ser>
        <c:dLbls>
          <c:showLegendKey val="0"/>
          <c:showVal val="0"/>
          <c:showCatName val="0"/>
          <c:showSerName val="0"/>
          <c:showPercent val="0"/>
          <c:showBubbleSize val="0"/>
        </c:dLbls>
        <c:gapWidth val="150"/>
        <c:overlap val="100"/>
        <c:axId val="1626867488"/>
        <c:axId val="1478463616"/>
      </c:barChart>
      <c:lineChart>
        <c:grouping val="standard"/>
        <c:varyColors val="0"/>
        <c:ser>
          <c:idx val="2"/>
          <c:order val="2"/>
          <c:tx>
            <c:strRef>
              <c:f>Sheet1!$D$1</c:f>
              <c:strCache>
                <c:ptCount val="1"/>
                <c:pt idx="0">
                  <c:v>Total New Transfer</c:v>
                </c:pt>
              </c:strCache>
            </c:strRef>
          </c:tx>
          <c:spPr>
            <a:ln w="28575" cap="rnd">
              <a:solidFill>
                <a:schemeClr val="tx1"/>
              </a:solidFill>
              <a:round/>
            </a:ln>
            <a:effectLst/>
          </c:spPr>
          <c:marker>
            <c:symbol val="none"/>
          </c:marker>
          <c:dPt>
            <c:idx val="5"/>
            <c:marker>
              <c:symbol val="none"/>
            </c:marker>
            <c:bubble3D val="0"/>
            <c:spPr>
              <a:ln w="28575" cap="rnd">
                <a:solidFill>
                  <a:schemeClr val="tx1"/>
                </a:solidFill>
                <a:prstDash val="dash"/>
                <a:round/>
              </a:ln>
              <a:effectLst/>
            </c:spPr>
            <c:extLst>
              <c:ext xmlns:c16="http://schemas.microsoft.com/office/drawing/2014/chart" uri="{C3380CC4-5D6E-409C-BE32-E72D297353CC}">
                <c16:uniqueId val="{00000005-0065-4371-A30C-74B1E966E1BC}"/>
              </c:ext>
            </c:extLst>
          </c:dPt>
          <c:dPt>
            <c:idx val="6"/>
            <c:marker>
              <c:symbol val="none"/>
            </c:marker>
            <c:bubble3D val="0"/>
            <c:spPr>
              <a:ln w="28575" cap="rnd">
                <a:solidFill>
                  <a:schemeClr val="tx1"/>
                </a:solidFill>
                <a:prstDash val="dash"/>
                <a:round/>
              </a:ln>
              <a:effectLst/>
            </c:spPr>
            <c:extLst>
              <c:ext xmlns:c16="http://schemas.microsoft.com/office/drawing/2014/chart" uri="{C3380CC4-5D6E-409C-BE32-E72D297353CC}">
                <c16:uniqueId val="{00000006-0065-4371-A30C-74B1E966E1BC}"/>
              </c:ext>
            </c:extLst>
          </c:dPt>
          <c:dPt>
            <c:idx val="7"/>
            <c:marker>
              <c:symbol val="none"/>
            </c:marker>
            <c:bubble3D val="0"/>
            <c:spPr>
              <a:ln w="28575" cap="rnd">
                <a:solidFill>
                  <a:schemeClr val="tx1"/>
                </a:solidFill>
                <a:prstDash val="dash"/>
                <a:round/>
              </a:ln>
              <a:effectLst/>
            </c:spPr>
            <c:extLst>
              <c:ext xmlns:c16="http://schemas.microsoft.com/office/drawing/2014/chart" uri="{C3380CC4-5D6E-409C-BE32-E72D297353CC}">
                <c16:uniqueId val="{00000007-0065-4371-A30C-74B1E966E1BC}"/>
              </c:ext>
            </c:extLst>
          </c:dPt>
          <c:dPt>
            <c:idx val="8"/>
            <c:marker>
              <c:symbol val="none"/>
            </c:marker>
            <c:bubble3D val="0"/>
            <c:spPr>
              <a:ln w="28575" cap="rnd">
                <a:solidFill>
                  <a:schemeClr val="tx1"/>
                </a:solidFill>
                <a:prstDash val="dash"/>
                <a:round/>
              </a:ln>
              <a:effectLst/>
            </c:spPr>
            <c:extLst>
              <c:ext xmlns:c16="http://schemas.microsoft.com/office/drawing/2014/chart" uri="{C3380CC4-5D6E-409C-BE32-E72D297353CC}">
                <c16:uniqueId val="{00000008-0065-4371-A30C-74B1E966E1BC}"/>
              </c:ext>
            </c:extLst>
          </c:dPt>
          <c:dPt>
            <c:idx val="9"/>
            <c:marker>
              <c:symbol val="none"/>
            </c:marker>
            <c:bubble3D val="0"/>
            <c:spPr>
              <a:ln w="28575" cap="rnd">
                <a:solidFill>
                  <a:schemeClr val="tx1"/>
                </a:solidFill>
                <a:prstDash val="dash"/>
                <a:round/>
              </a:ln>
              <a:effectLst/>
            </c:spPr>
            <c:extLst>
              <c:ext xmlns:c16="http://schemas.microsoft.com/office/drawing/2014/chart" uri="{C3380CC4-5D6E-409C-BE32-E72D297353CC}">
                <c16:uniqueId val="{00000009-0065-4371-A30C-74B1E966E1BC}"/>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Sheet1!$D$2:$D$11</c:f>
              <c:numCache>
                <c:formatCode>General</c:formatCode>
                <c:ptCount val="10"/>
                <c:pt idx="0">
                  <c:v>2512</c:v>
                </c:pt>
                <c:pt idx="1">
                  <c:v>2625</c:v>
                </c:pt>
                <c:pt idx="2">
                  <c:v>2926</c:v>
                </c:pt>
                <c:pt idx="3">
                  <c:v>2835</c:v>
                </c:pt>
                <c:pt idx="4">
                  <c:v>2851</c:v>
                </c:pt>
                <c:pt idx="5" formatCode="#,##0">
                  <c:v>3054</c:v>
                </c:pt>
                <c:pt idx="6" formatCode="#,##0">
                  <c:v>3033</c:v>
                </c:pt>
                <c:pt idx="7" formatCode="#,##0">
                  <c:v>3089</c:v>
                </c:pt>
                <c:pt idx="8" formatCode="#,##0">
                  <c:v>3148</c:v>
                </c:pt>
                <c:pt idx="9" formatCode="#,##0">
                  <c:v>3211</c:v>
                </c:pt>
              </c:numCache>
            </c:numRef>
          </c:val>
          <c:smooth val="0"/>
          <c:extLst>
            <c:ext xmlns:c16="http://schemas.microsoft.com/office/drawing/2014/chart" uri="{C3380CC4-5D6E-409C-BE32-E72D297353CC}">
              <c16:uniqueId val="{00000002-0065-4371-A30C-74B1E966E1BC}"/>
            </c:ext>
          </c:extLst>
        </c:ser>
        <c:dLbls>
          <c:showLegendKey val="0"/>
          <c:showVal val="0"/>
          <c:showCatName val="0"/>
          <c:showSerName val="0"/>
          <c:showPercent val="0"/>
          <c:showBubbleSize val="0"/>
        </c:dLbls>
        <c:marker val="1"/>
        <c:smooth val="0"/>
        <c:axId val="1626867488"/>
        <c:axId val="1478463616"/>
      </c:lineChart>
      <c:catAx>
        <c:axId val="162686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478463616"/>
        <c:crosses val="autoZero"/>
        <c:auto val="1"/>
        <c:lblAlgn val="ctr"/>
        <c:lblOffset val="100"/>
        <c:noMultiLvlLbl val="0"/>
      </c:catAx>
      <c:valAx>
        <c:axId val="1478463616"/>
        <c:scaling>
          <c:orientation val="minMax"/>
          <c:max val="7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62686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erriweather Sans" panose="00000500000000000000" pitchFamily="2"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rriweather Sans" panose="00000500000000000000" pitchFamily="2" charset="0"/>
                <a:ea typeface="+mn-ea"/>
                <a:cs typeface="+mn-cs"/>
              </a:defRPr>
            </a:pPr>
            <a:r>
              <a:rPr lang="en-US" sz="1200" dirty="0">
                <a:latin typeface="Merriweather Sans" panose="00000500000000000000" pitchFamily="2" charset="0"/>
              </a:rPr>
              <a:t>Net Tuition Revenue by</a:t>
            </a:r>
            <a:r>
              <a:rPr lang="en-US" sz="1200" baseline="0" dirty="0">
                <a:latin typeface="Merriweather Sans" panose="00000500000000000000" pitchFamily="2" charset="0"/>
              </a:rPr>
              <a:t> Enrollment Type</a:t>
            </a:r>
            <a:endParaRPr lang="en-US" sz="1200" dirty="0">
              <a:latin typeface="Merriweather Sans" panose="00000500000000000000"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rriweather Sans" panose="00000500000000000000" pitchFamily="2" charset="0"/>
              <a:ea typeface="+mn-ea"/>
              <a:cs typeface="+mn-cs"/>
            </a:defRPr>
          </a:pPr>
          <a:endParaRPr lang="en-US"/>
        </a:p>
      </c:txPr>
    </c:title>
    <c:autoTitleDeleted val="0"/>
    <c:plotArea>
      <c:layout/>
      <c:areaChart>
        <c:grouping val="stacked"/>
        <c:varyColors val="0"/>
        <c:ser>
          <c:idx val="0"/>
          <c:order val="0"/>
          <c:tx>
            <c:strRef>
              <c:f>Sheet1!$B$1</c:f>
              <c:strCache>
                <c:ptCount val="1"/>
                <c:pt idx="0">
                  <c:v>Freshman UG</c:v>
                </c:pt>
              </c:strCache>
            </c:strRef>
          </c:tx>
          <c:spPr>
            <a:solidFill>
              <a:srgbClr val="FF0000"/>
            </a:solidFill>
            <a:ln>
              <a:noFill/>
            </a:ln>
            <a:effectLst/>
          </c:spPr>
          <c:cat>
            <c:numRef>
              <c:f>Sheet1!$A$2:$A$12</c:f>
              <c:numCache>
                <c:formatCode>0</c:formatCode>
                <c:ptCount val="11"/>
                <c:pt idx="0">
                  <c:v>2018</c:v>
                </c:pt>
                <c:pt idx="1">
                  <c:v>2019</c:v>
                </c:pt>
                <c:pt idx="2">
                  <c:v>2020</c:v>
                </c:pt>
                <c:pt idx="3">
                  <c:v>2021</c:v>
                </c:pt>
                <c:pt idx="4">
                  <c:v>2022</c:v>
                </c:pt>
                <c:pt idx="5">
                  <c:v>2023</c:v>
                </c:pt>
                <c:pt idx="6">
                  <c:v>2024</c:v>
                </c:pt>
                <c:pt idx="7">
                  <c:v>2025</c:v>
                </c:pt>
                <c:pt idx="8">
                  <c:v>2026</c:v>
                </c:pt>
                <c:pt idx="9">
                  <c:v>2027</c:v>
                </c:pt>
                <c:pt idx="10">
                  <c:v>2028</c:v>
                </c:pt>
              </c:numCache>
            </c:numRef>
          </c:cat>
          <c:val>
            <c:numRef>
              <c:f>Sheet1!$B$2:$B$12</c:f>
              <c:numCache>
                <c:formatCode>_("$"* #,##0_);_("$"* \(#,##0\);_("$"* "-"??_);_(@_)</c:formatCode>
                <c:ptCount val="11"/>
                <c:pt idx="0">
                  <c:v>261350998.85000002</c:v>
                </c:pt>
                <c:pt idx="1">
                  <c:v>277203790.69</c:v>
                </c:pt>
                <c:pt idx="2">
                  <c:v>277007240.37</c:v>
                </c:pt>
                <c:pt idx="3">
                  <c:v>282864869.89000005</c:v>
                </c:pt>
                <c:pt idx="4">
                  <c:v>300811831.36000001</c:v>
                </c:pt>
                <c:pt idx="5">
                  <c:v>308499334.57420087</c:v>
                </c:pt>
                <c:pt idx="6">
                  <c:v>319909651.45586544</c:v>
                </c:pt>
                <c:pt idx="7">
                  <c:v>326887616.84026659</c:v>
                </c:pt>
                <c:pt idx="8">
                  <c:v>331722925.15192568</c:v>
                </c:pt>
                <c:pt idx="9">
                  <c:v>334701902.7403959</c:v>
                </c:pt>
                <c:pt idx="10">
                  <c:v>336329366.91488749</c:v>
                </c:pt>
              </c:numCache>
            </c:numRef>
          </c:val>
          <c:extLst>
            <c:ext xmlns:c16="http://schemas.microsoft.com/office/drawing/2014/chart" uri="{C3380CC4-5D6E-409C-BE32-E72D297353CC}">
              <c16:uniqueId val="{00000000-3BC1-4E32-BE89-C4A6AAAD7FE1}"/>
            </c:ext>
          </c:extLst>
        </c:ser>
        <c:ser>
          <c:idx val="1"/>
          <c:order val="1"/>
          <c:tx>
            <c:strRef>
              <c:f>Sheet1!$C$1</c:f>
              <c:strCache>
                <c:ptCount val="1"/>
                <c:pt idx="0">
                  <c:v>Transfer UG</c:v>
                </c:pt>
              </c:strCache>
            </c:strRef>
          </c:tx>
          <c:spPr>
            <a:solidFill>
              <a:schemeClr val="tx1"/>
            </a:solidFill>
            <a:ln>
              <a:noFill/>
            </a:ln>
            <a:effectLst/>
          </c:spPr>
          <c:cat>
            <c:numRef>
              <c:f>Sheet1!$A$2:$A$12</c:f>
              <c:numCache>
                <c:formatCode>0</c:formatCode>
                <c:ptCount val="11"/>
                <c:pt idx="0">
                  <c:v>2018</c:v>
                </c:pt>
                <c:pt idx="1">
                  <c:v>2019</c:v>
                </c:pt>
                <c:pt idx="2">
                  <c:v>2020</c:v>
                </c:pt>
                <c:pt idx="3">
                  <c:v>2021</c:v>
                </c:pt>
                <c:pt idx="4">
                  <c:v>2022</c:v>
                </c:pt>
                <c:pt idx="5">
                  <c:v>2023</c:v>
                </c:pt>
                <c:pt idx="6">
                  <c:v>2024</c:v>
                </c:pt>
                <c:pt idx="7">
                  <c:v>2025</c:v>
                </c:pt>
                <c:pt idx="8">
                  <c:v>2026</c:v>
                </c:pt>
                <c:pt idx="9">
                  <c:v>2027</c:v>
                </c:pt>
                <c:pt idx="10">
                  <c:v>2028</c:v>
                </c:pt>
              </c:numCache>
            </c:numRef>
          </c:cat>
          <c:val>
            <c:numRef>
              <c:f>Sheet1!$C$2:$C$12</c:f>
              <c:numCache>
                <c:formatCode>_("$"* #,##0_);_("$"* \(#,##0\);_("$"* "-"??_);_(@_)</c:formatCode>
                <c:ptCount val="11"/>
                <c:pt idx="0">
                  <c:v>74991598.129999995</c:v>
                </c:pt>
                <c:pt idx="1">
                  <c:v>76882386.179999992</c:v>
                </c:pt>
                <c:pt idx="2">
                  <c:v>76920494.659999996</c:v>
                </c:pt>
                <c:pt idx="3">
                  <c:v>80169367.170000002</c:v>
                </c:pt>
                <c:pt idx="4">
                  <c:v>84446807.920000002</c:v>
                </c:pt>
                <c:pt idx="5">
                  <c:v>87298021.935048535</c:v>
                </c:pt>
                <c:pt idx="6">
                  <c:v>88213752.84008795</c:v>
                </c:pt>
                <c:pt idx="7">
                  <c:v>90717706.064806119</c:v>
                </c:pt>
                <c:pt idx="8">
                  <c:v>92469095.170313045</c:v>
                </c:pt>
                <c:pt idx="9">
                  <c:v>94477232.747993231</c:v>
                </c:pt>
                <c:pt idx="10">
                  <c:v>96662507.897999838</c:v>
                </c:pt>
              </c:numCache>
            </c:numRef>
          </c:val>
          <c:extLst>
            <c:ext xmlns:c16="http://schemas.microsoft.com/office/drawing/2014/chart" uri="{C3380CC4-5D6E-409C-BE32-E72D297353CC}">
              <c16:uniqueId val="{00000001-3BC1-4E32-BE89-C4A6AAAD7FE1}"/>
            </c:ext>
          </c:extLst>
        </c:ser>
        <c:ser>
          <c:idx val="2"/>
          <c:order val="2"/>
          <c:tx>
            <c:strRef>
              <c:f>Sheet1!$D$1</c:f>
              <c:strCache>
                <c:ptCount val="1"/>
                <c:pt idx="0">
                  <c:v>Other UG</c:v>
                </c:pt>
              </c:strCache>
            </c:strRef>
          </c:tx>
          <c:spPr>
            <a:solidFill>
              <a:schemeClr val="bg1">
                <a:lumMod val="65000"/>
              </a:schemeClr>
            </a:solidFill>
            <a:ln w="25400">
              <a:noFill/>
            </a:ln>
            <a:effectLst/>
          </c:spPr>
          <c:cat>
            <c:numRef>
              <c:f>Sheet1!$A$2:$A$12</c:f>
              <c:numCache>
                <c:formatCode>0</c:formatCode>
                <c:ptCount val="11"/>
                <c:pt idx="0">
                  <c:v>2018</c:v>
                </c:pt>
                <c:pt idx="1">
                  <c:v>2019</c:v>
                </c:pt>
                <c:pt idx="2">
                  <c:v>2020</c:v>
                </c:pt>
                <c:pt idx="3">
                  <c:v>2021</c:v>
                </c:pt>
                <c:pt idx="4">
                  <c:v>2022</c:v>
                </c:pt>
                <c:pt idx="5">
                  <c:v>2023</c:v>
                </c:pt>
                <c:pt idx="6">
                  <c:v>2024</c:v>
                </c:pt>
                <c:pt idx="7">
                  <c:v>2025</c:v>
                </c:pt>
                <c:pt idx="8">
                  <c:v>2026</c:v>
                </c:pt>
                <c:pt idx="9">
                  <c:v>2027</c:v>
                </c:pt>
                <c:pt idx="10">
                  <c:v>2028</c:v>
                </c:pt>
              </c:numCache>
            </c:numRef>
          </c:cat>
          <c:val>
            <c:numRef>
              <c:f>Sheet1!$D$2:$D$12</c:f>
              <c:numCache>
                <c:formatCode>"$"#,##0_);[Red]\("$"#,##0\)</c:formatCode>
                <c:ptCount val="11"/>
                <c:pt idx="0">
                  <c:v>1823755</c:v>
                </c:pt>
                <c:pt idx="1">
                  <c:v>1728733</c:v>
                </c:pt>
                <c:pt idx="2">
                  <c:v>1856100</c:v>
                </c:pt>
                <c:pt idx="3">
                  <c:v>1995447</c:v>
                </c:pt>
                <c:pt idx="4">
                  <c:v>2132705</c:v>
                </c:pt>
                <c:pt idx="5">
                  <c:v>2032529</c:v>
                </c:pt>
                <c:pt idx="6">
                  <c:v>1794219</c:v>
                </c:pt>
                <c:pt idx="7">
                  <c:v>1589322</c:v>
                </c:pt>
                <c:pt idx="8">
                  <c:v>1473314</c:v>
                </c:pt>
                <c:pt idx="9">
                  <c:v>1400582</c:v>
                </c:pt>
                <c:pt idx="10">
                  <c:v>1356679</c:v>
                </c:pt>
              </c:numCache>
            </c:numRef>
          </c:val>
          <c:extLst>
            <c:ext xmlns:c16="http://schemas.microsoft.com/office/drawing/2014/chart" uri="{C3380CC4-5D6E-409C-BE32-E72D297353CC}">
              <c16:uniqueId val="{00000002-3BC1-4E32-BE89-C4A6AAAD7FE1}"/>
            </c:ext>
          </c:extLst>
        </c:ser>
        <c:dLbls>
          <c:showLegendKey val="0"/>
          <c:showVal val="0"/>
          <c:showCatName val="0"/>
          <c:showSerName val="0"/>
          <c:showPercent val="0"/>
          <c:showBubbleSize val="0"/>
        </c:dLbls>
        <c:axId val="1554732400"/>
        <c:axId val="1491118288"/>
      </c:areaChart>
      <c:lineChart>
        <c:grouping val="standard"/>
        <c:varyColors val="0"/>
        <c:ser>
          <c:idx val="3"/>
          <c:order val="3"/>
          <c:tx>
            <c:strRef>
              <c:f>Sheet1!$E$1</c:f>
              <c:strCache>
                <c:ptCount val="1"/>
                <c:pt idx="0">
                  <c:v>Total</c:v>
                </c:pt>
              </c:strCache>
            </c:strRef>
          </c:tx>
          <c:spPr>
            <a:ln w="28575" cap="rnd">
              <a:solidFill>
                <a:schemeClr val="accent4"/>
              </a:solidFill>
              <a:round/>
            </a:ln>
            <a:effectLst/>
          </c:spPr>
          <c:marker>
            <c:symbol val="none"/>
          </c:marker>
          <c:cat>
            <c:numRef>
              <c:f>Sheet1!$A$2:$A$12</c:f>
              <c:numCache>
                <c:formatCode>0</c:formatCode>
                <c:ptCount val="11"/>
                <c:pt idx="0">
                  <c:v>2018</c:v>
                </c:pt>
                <c:pt idx="1">
                  <c:v>2019</c:v>
                </c:pt>
                <c:pt idx="2">
                  <c:v>2020</c:v>
                </c:pt>
                <c:pt idx="3">
                  <c:v>2021</c:v>
                </c:pt>
                <c:pt idx="4">
                  <c:v>2022</c:v>
                </c:pt>
                <c:pt idx="5">
                  <c:v>2023</c:v>
                </c:pt>
                <c:pt idx="6">
                  <c:v>2024</c:v>
                </c:pt>
                <c:pt idx="7">
                  <c:v>2025</c:v>
                </c:pt>
                <c:pt idx="8">
                  <c:v>2026</c:v>
                </c:pt>
                <c:pt idx="9">
                  <c:v>2027</c:v>
                </c:pt>
                <c:pt idx="10">
                  <c:v>2028</c:v>
                </c:pt>
              </c:numCache>
            </c:numRef>
          </c:cat>
          <c:val>
            <c:numRef>
              <c:f>Sheet1!$E$2:$E$12</c:f>
              <c:numCache>
                <c:formatCode>_("$"* #,##0_);_("$"* \(#,##0\);_("$"* "-"??_);_(@_)</c:formatCode>
                <c:ptCount val="11"/>
                <c:pt idx="0">
                  <c:v>338166351.98000002</c:v>
                </c:pt>
                <c:pt idx="1">
                  <c:v>355814909.87</c:v>
                </c:pt>
                <c:pt idx="2">
                  <c:v>355783835.02999997</c:v>
                </c:pt>
                <c:pt idx="3">
                  <c:v>365029684.06000006</c:v>
                </c:pt>
                <c:pt idx="4">
                  <c:v>387391344.28000003</c:v>
                </c:pt>
                <c:pt idx="5">
                  <c:v>397829885.50924939</c:v>
                </c:pt>
                <c:pt idx="6">
                  <c:v>409917623.29595339</c:v>
                </c:pt>
                <c:pt idx="7">
                  <c:v>419194644.90507269</c:v>
                </c:pt>
                <c:pt idx="8">
                  <c:v>425665334.32223874</c:v>
                </c:pt>
                <c:pt idx="9">
                  <c:v>430579717.48838913</c:v>
                </c:pt>
                <c:pt idx="10">
                  <c:v>434348553.81288731</c:v>
                </c:pt>
              </c:numCache>
            </c:numRef>
          </c:val>
          <c:smooth val="0"/>
          <c:extLst>
            <c:ext xmlns:c16="http://schemas.microsoft.com/office/drawing/2014/chart" uri="{C3380CC4-5D6E-409C-BE32-E72D297353CC}">
              <c16:uniqueId val="{00000001-4875-4784-B880-CE63B64AE184}"/>
            </c:ext>
          </c:extLst>
        </c:ser>
        <c:dLbls>
          <c:showLegendKey val="0"/>
          <c:showVal val="0"/>
          <c:showCatName val="0"/>
          <c:showSerName val="0"/>
          <c:showPercent val="0"/>
          <c:showBubbleSize val="0"/>
        </c:dLbls>
        <c:marker val="1"/>
        <c:smooth val="0"/>
        <c:axId val="1142236431"/>
        <c:axId val="1139948991"/>
      </c:lineChart>
      <c:catAx>
        <c:axId val="1554732400"/>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491118288"/>
        <c:crosses val="autoZero"/>
        <c:auto val="1"/>
        <c:lblAlgn val="ctr"/>
        <c:lblOffset val="100"/>
        <c:noMultiLvlLbl val="0"/>
      </c:catAx>
      <c:valAx>
        <c:axId val="1491118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r>
                  <a:rPr lang="en-US" sz="1200" dirty="0">
                    <a:latin typeface="Merriweather Sans" panose="00000500000000000000" pitchFamily="2" charset="0"/>
                  </a:rPr>
                  <a:t>Net Tuition Revenue </a:t>
                </a:r>
              </a:p>
              <a:p>
                <a:pPr>
                  <a:defRPr sz="1200">
                    <a:latin typeface="Merriweather Sans" panose="00000500000000000000" pitchFamily="2" charset="0"/>
                  </a:defRPr>
                </a:pPr>
                <a:r>
                  <a:rPr lang="en-US" sz="1200" dirty="0">
                    <a:latin typeface="Merriweather Sans" panose="00000500000000000000" pitchFamily="2" charset="0"/>
                  </a:rPr>
                  <a:t>(Tuition +</a:t>
                </a:r>
                <a:r>
                  <a:rPr lang="en-US" sz="1200" baseline="0" dirty="0">
                    <a:latin typeface="Merriweather Sans" panose="00000500000000000000" pitchFamily="2" charset="0"/>
                  </a:rPr>
                  <a:t> Online – Waivers)</a:t>
                </a:r>
                <a:endParaRPr lang="en-US" sz="1200" dirty="0">
                  <a:latin typeface="Merriweather Sans" panose="00000500000000000000" pitchFamily="2"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554732400"/>
        <c:crosses val="autoZero"/>
        <c:crossBetween val="between"/>
      </c:valAx>
      <c:valAx>
        <c:axId val="1139948991"/>
        <c:scaling>
          <c:orientation val="minMax"/>
        </c:scaling>
        <c:delete val="1"/>
        <c:axPos val="r"/>
        <c:numFmt formatCode="_(&quot;$&quot;* #,##0_);_(&quot;$&quot;* \(#,##0\);_(&quot;$&quot;* &quot;-&quot;??_);_(@_)" sourceLinked="1"/>
        <c:majorTickMark val="out"/>
        <c:minorTickMark val="none"/>
        <c:tickLblPos val="nextTo"/>
        <c:crossAx val="1142236431"/>
        <c:crosses val="max"/>
        <c:crossBetween val="between"/>
      </c:valAx>
      <c:catAx>
        <c:axId val="1142236431"/>
        <c:scaling>
          <c:orientation val="minMax"/>
        </c:scaling>
        <c:delete val="1"/>
        <c:axPos val="b"/>
        <c:numFmt formatCode="0" sourceLinked="1"/>
        <c:majorTickMark val="out"/>
        <c:minorTickMark val="none"/>
        <c:tickLblPos val="nextTo"/>
        <c:crossAx val="113994899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rriweather Sans" panose="00000500000000000000" pitchFamily="2" charset="0"/>
                <a:ea typeface="+mn-ea"/>
                <a:cs typeface="+mn-cs"/>
              </a:defRPr>
            </a:pPr>
            <a:r>
              <a:rPr lang="en-US" sz="1200" dirty="0">
                <a:latin typeface="Merriweather Sans" panose="00000500000000000000" pitchFamily="2" charset="0"/>
              </a:rPr>
              <a:t>Aspirational &amp;</a:t>
            </a:r>
            <a:r>
              <a:rPr lang="en-US" sz="1200" baseline="0" dirty="0">
                <a:latin typeface="Merriweather Sans" panose="00000500000000000000" pitchFamily="2" charset="0"/>
              </a:rPr>
              <a:t> Comparator Peers</a:t>
            </a:r>
          </a:p>
          <a:p>
            <a:pPr>
              <a:defRPr sz="1200">
                <a:latin typeface="Merriweather Sans" panose="00000500000000000000" pitchFamily="2" charset="0"/>
              </a:defRPr>
            </a:pPr>
            <a:r>
              <a:rPr lang="en-US" sz="1200" baseline="0" dirty="0">
                <a:latin typeface="Merriweather Sans" panose="00000500000000000000" pitchFamily="2" charset="0"/>
              </a:rPr>
              <a:t>Fall 2021 Graduate Enrollment</a:t>
            </a:r>
            <a:endParaRPr lang="en-US" sz="1200" dirty="0">
              <a:latin typeface="Merriweather Sans" panose="00000500000000000000"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rriweather Sans" panose="00000500000000000000" pitchFamily="2"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Graduate enrollment</c:v>
                </c:pt>
              </c:strCache>
            </c:strRef>
          </c:tx>
          <c:spPr>
            <a:solidFill>
              <a:srgbClr val="FFC00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3-51EE-4680-BDEF-C147BA9AE7D7}"/>
              </c:ext>
            </c:extLst>
          </c:dPt>
          <c:dPt>
            <c:idx val="2"/>
            <c:invertIfNegative val="0"/>
            <c:bubble3D val="0"/>
            <c:spPr>
              <a:solidFill>
                <a:srgbClr val="00B0F0"/>
              </a:solidFill>
              <a:ln>
                <a:noFill/>
              </a:ln>
              <a:effectLst/>
            </c:spPr>
            <c:extLst>
              <c:ext xmlns:c16="http://schemas.microsoft.com/office/drawing/2014/chart" uri="{C3380CC4-5D6E-409C-BE32-E72D297353CC}">
                <c16:uniqueId val="{00000005-51EE-4680-BDEF-C147BA9AE7D7}"/>
              </c:ext>
            </c:extLst>
          </c:dPt>
          <c:dPt>
            <c:idx val="3"/>
            <c:invertIfNegative val="0"/>
            <c:bubble3D val="0"/>
            <c:spPr>
              <a:solidFill>
                <a:srgbClr val="00B0F0"/>
              </a:solidFill>
              <a:ln>
                <a:noFill/>
              </a:ln>
              <a:effectLst/>
            </c:spPr>
            <c:extLst>
              <c:ext xmlns:c16="http://schemas.microsoft.com/office/drawing/2014/chart" uri="{C3380CC4-5D6E-409C-BE32-E72D297353CC}">
                <c16:uniqueId val="{00000006-51EE-4680-BDEF-C147BA9AE7D7}"/>
              </c:ext>
            </c:extLst>
          </c:dPt>
          <c:dPt>
            <c:idx val="4"/>
            <c:invertIfNegative val="0"/>
            <c:bubble3D val="0"/>
            <c:spPr>
              <a:solidFill>
                <a:srgbClr val="00B0F0"/>
              </a:solidFill>
              <a:ln>
                <a:noFill/>
              </a:ln>
              <a:effectLst/>
            </c:spPr>
            <c:extLst>
              <c:ext xmlns:c16="http://schemas.microsoft.com/office/drawing/2014/chart" uri="{C3380CC4-5D6E-409C-BE32-E72D297353CC}">
                <c16:uniqueId val="{00000007-51EE-4680-BDEF-C147BA9AE7D7}"/>
              </c:ext>
            </c:extLst>
          </c:dPt>
          <c:dPt>
            <c:idx val="6"/>
            <c:invertIfNegative val="0"/>
            <c:bubble3D val="0"/>
            <c:spPr>
              <a:solidFill>
                <a:srgbClr val="00B0F0"/>
              </a:solidFill>
              <a:ln>
                <a:noFill/>
              </a:ln>
              <a:effectLst/>
            </c:spPr>
            <c:extLst>
              <c:ext xmlns:c16="http://schemas.microsoft.com/office/drawing/2014/chart" uri="{C3380CC4-5D6E-409C-BE32-E72D297353CC}">
                <c16:uniqueId val="{00000009-51EE-4680-BDEF-C147BA9AE7D7}"/>
              </c:ext>
            </c:extLst>
          </c:dPt>
          <c:dPt>
            <c:idx val="7"/>
            <c:invertIfNegative val="0"/>
            <c:bubble3D val="0"/>
            <c:spPr>
              <a:solidFill>
                <a:srgbClr val="00B0F0"/>
              </a:solidFill>
              <a:ln>
                <a:noFill/>
              </a:ln>
              <a:effectLst/>
            </c:spPr>
            <c:extLst>
              <c:ext xmlns:c16="http://schemas.microsoft.com/office/drawing/2014/chart" uri="{C3380CC4-5D6E-409C-BE32-E72D297353CC}">
                <c16:uniqueId val="{0000000A-51EE-4680-BDEF-C147BA9AE7D7}"/>
              </c:ext>
            </c:extLst>
          </c:dPt>
          <c:dPt>
            <c:idx val="9"/>
            <c:invertIfNegative val="0"/>
            <c:bubble3D val="0"/>
            <c:spPr>
              <a:solidFill>
                <a:srgbClr val="00B0F0"/>
              </a:solidFill>
              <a:ln>
                <a:noFill/>
              </a:ln>
              <a:effectLst/>
            </c:spPr>
            <c:extLst>
              <c:ext xmlns:c16="http://schemas.microsoft.com/office/drawing/2014/chart" uri="{C3380CC4-5D6E-409C-BE32-E72D297353CC}">
                <c16:uniqueId val="{0000000C-51EE-4680-BDEF-C147BA9AE7D7}"/>
              </c:ext>
            </c:extLst>
          </c:dPt>
          <c:dPt>
            <c:idx val="12"/>
            <c:invertIfNegative val="0"/>
            <c:bubble3D val="0"/>
            <c:spPr>
              <a:solidFill>
                <a:srgbClr val="00B0F0"/>
              </a:solidFill>
              <a:ln>
                <a:noFill/>
              </a:ln>
              <a:effectLst/>
            </c:spPr>
            <c:extLst>
              <c:ext xmlns:c16="http://schemas.microsoft.com/office/drawing/2014/chart" uri="{C3380CC4-5D6E-409C-BE32-E72D297353CC}">
                <c16:uniqueId val="{0000000F-51EE-4680-BDEF-C147BA9AE7D7}"/>
              </c:ext>
            </c:extLst>
          </c:dPt>
          <c:dPt>
            <c:idx val="16"/>
            <c:invertIfNegative val="0"/>
            <c:bubble3D val="0"/>
            <c:spPr>
              <a:solidFill>
                <a:srgbClr val="FF0000"/>
              </a:solidFill>
              <a:ln>
                <a:noFill/>
              </a:ln>
              <a:effectLst/>
            </c:spPr>
            <c:extLst>
              <c:ext xmlns:c16="http://schemas.microsoft.com/office/drawing/2014/chart" uri="{C3380CC4-5D6E-409C-BE32-E72D297353CC}">
                <c16:uniqueId val="{00000013-51EE-4680-BDEF-C147BA9AE7D7}"/>
              </c:ext>
            </c:extLst>
          </c:dPt>
          <c:dPt>
            <c:idx val="17"/>
            <c:invertIfNegative val="0"/>
            <c:bubble3D val="0"/>
            <c:spPr>
              <a:solidFill>
                <a:srgbClr val="00B0F0"/>
              </a:solidFill>
              <a:ln>
                <a:noFill/>
              </a:ln>
              <a:effectLst/>
            </c:spPr>
            <c:extLst>
              <c:ext xmlns:c16="http://schemas.microsoft.com/office/drawing/2014/chart" uri="{C3380CC4-5D6E-409C-BE32-E72D297353CC}">
                <c16:uniqueId val="{00000014-51EE-4680-BDEF-C147BA9AE7D7}"/>
              </c:ext>
            </c:extLst>
          </c:dPt>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1EE-4680-BDEF-C147BA9AE7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Illinois</c:v>
                </c:pt>
                <c:pt idx="1">
                  <c:v> Florida</c:v>
                </c:pt>
                <c:pt idx="2">
                  <c:v>Michigan</c:v>
                </c:pt>
                <c:pt idx="3">
                  <c:v>Minnesota</c:v>
                </c:pt>
                <c:pt idx="4">
                  <c:v>Penn State</c:v>
                </c:pt>
                <c:pt idx="5">
                  <c:v>Ohio State</c:v>
                </c:pt>
                <c:pt idx="6">
                  <c:v>UCLA</c:v>
                </c:pt>
                <c:pt idx="7">
                  <c:v>UC-Berkeley</c:v>
                </c:pt>
                <c:pt idx="8">
                  <c:v>Purdue</c:v>
                </c:pt>
                <c:pt idx="9">
                  <c:v>Wisconsin</c:v>
                </c:pt>
                <c:pt idx="10">
                  <c:v>Michigan State</c:v>
                </c:pt>
                <c:pt idx="11">
                  <c:v>Indiana</c:v>
                </c:pt>
                <c:pt idx="12">
                  <c:v>Texas</c:v>
                </c:pt>
                <c:pt idx="13">
                  <c:v>Arizona</c:v>
                </c:pt>
                <c:pt idx="14">
                  <c:v>Maryland</c:v>
                </c:pt>
                <c:pt idx="15">
                  <c:v>NC State</c:v>
                </c:pt>
                <c:pt idx="16">
                  <c:v>Georgia</c:v>
                </c:pt>
                <c:pt idx="17">
                  <c:v>Viginia</c:v>
                </c:pt>
                <c:pt idx="18">
                  <c:v>Stony Brook</c:v>
                </c:pt>
                <c:pt idx="19">
                  <c:v>Kentucky</c:v>
                </c:pt>
                <c:pt idx="20">
                  <c:v>UC-Davis</c:v>
                </c:pt>
                <c:pt idx="21">
                  <c:v>Iowa</c:v>
                </c:pt>
                <c:pt idx="22">
                  <c:v>Missouri</c:v>
                </c:pt>
                <c:pt idx="23">
                  <c:v>Virginia Tech</c:v>
                </c:pt>
                <c:pt idx="24">
                  <c:v>Iowa State</c:v>
                </c:pt>
              </c:strCache>
            </c:strRef>
          </c:cat>
          <c:val>
            <c:numRef>
              <c:f>Sheet1!$B$2:$B$26</c:f>
              <c:numCache>
                <c:formatCode>#,##0</c:formatCode>
                <c:ptCount val="25"/>
                <c:pt idx="0">
                  <c:v>21828</c:v>
                </c:pt>
                <c:pt idx="1">
                  <c:v>20905</c:v>
                </c:pt>
                <c:pt idx="2">
                  <c:v>17996</c:v>
                </c:pt>
                <c:pt idx="3">
                  <c:v>16167</c:v>
                </c:pt>
                <c:pt idx="4">
                  <c:v>15438</c:v>
                </c:pt>
                <c:pt idx="5">
                  <c:v>14571</c:v>
                </c:pt>
                <c:pt idx="6">
                  <c:v>13994</c:v>
                </c:pt>
                <c:pt idx="7">
                  <c:v>13222</c:v>
                </c:pt>
                <c:pt idx="8">
                  <c:v>12538</c:v>
                </c:pt>
                <c:pt idx="9">
                  <c:v>12455</c:v>
                </c:pt>
                <c:pt idx="10">
                  <c:v>11085</c:v>
                </c:pt>
                <c:pt idx="11">
                  <c:v>11075</c:v>
                </c:pt>
                <c:pt idx="12">
                  <c:v>11075</c:v>
                </c:pt>
                <c:pt idx="13">
                  <c:v>10840</c:v>
                </c:pt>
                <c:pt idx="14">
                  <c:v>10350</c:v>
                </c:pt>
                <c:pt idx="15">
                  <c:v>10326</c:v>
                </c:pt>
                <c:pt idx="16">
                  <c:v>9952</c:v>
                </c:pt>
                <c:pt idx="17">
                  <c:v>8711</c:v>
                </c:pt>
                <c:pt idx="18">
                  <c:v>8609</c:v>
                </c:pt>
                <c:pt idx="19">
                  <c:v>8490</c:v>
                </c:pt>
                <c:pt idx="20">
                  <c:v>8393</c:v>
                </c:pt>
                <c:pt idx="21">
                  <c:v>8301</c:v>
                </c:pt>
                <c:pt idx="22">
                  <c:v>7705</c:v>
                </c:pt>
                <c:pt idx="23">
                  <c:v>7519</c:v>
                </c:pt>
                <c:pt idx="24">
                  <c:v>4900</c:v>
                </c:pt>
              </c:numCache>
            </c:numRef>
          </c:val>
          <c:extLst>
            <c:ext xmlns:c16="http://schemas.microsoft.com/office/drawing/2014/chart" uri="{C3380CC4-5D6E-409C-BE32-E72D297353CC}">
              <c16:uniqueId val="{00000000-51EE-4680-BDEF-C147BA9AE7D7}"/>
            </c:ext>
          </c:extLst>
        </c:ser>
        <c:dLbls>
          <c:showLegendKey val="0"/>
          <c:showVal val="0"/>
          <c:showCatName val="0"/>
          <c:showSerName val="0"/>
          <c:showPercent val="0"/>
          <c:showBubbleSize val="0"/>
        </c:dLbls>
        <c:gapWidth val="219"/>
        <c:overlap val="-27"/>
        <c:axId val="1695822416"/>
        <c:axId val="1694843952"/>
      </c:barChart>
      <c:catAx>
        <c:axId val="169582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694843952"/>
        <c:crosses val="autoZero"/>
        <c:auto val="1"/>
        <c:lblAlgn val="ctr"/>
        <c:lblOffset val="100"/>
        <c:noMultiLvlLbl val="0"/>
      </c:catAx>
      <c:valAx>
        <c:axId val="1694843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1695822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Online enrollment</c:v>
                </c:pt>
              </c:strCache>
            </c:strRef>
          </c:tx>
          <c:spPr>
            <a:solidFill>
              <a:srgbClr val="FF0000"/>
            </a:solidFill>
            <a:ln>
              <a:noFill/>
            </a:ln>
            <a:effectLst/>
          </c:spPr>
          <c:invertIfNegative val="0"/>
          <c:dPt>
            <c:idx val="5"/>
            <c:invertIfNegative val="0"/>
            <c:bubble3D val="0"/>
            <c:spPr>
              <a:solidFill>
                <a:srgbClr val="FFFFFF"/>
              </a:solidFill>
              <a:ln>
                <a:solidFill>
                  <a:srgbClr val="FF0000"/>
                </a:solidFill>
              </a:ln>
              <a:effectLst/>
            </c:spPr>
            <c:extLst>
              <c:ext xmlns:c16="http://schemas.microsoft.com/office/drawing/2014/chart" uri="{C3380CC4-5D6E-409C-BE32-E72D297353CC}">
                <c16:uniqueId val="{00000014-B921-4C80-8AB7-4DED99766572}"/>
              </c:ext>
            </c:extLst>
          </c:dPt>
          <c:dPt>
            <c:idx val="6"/>
            <c:invertIfNegative val="0"/>
            <c:bubble3D val="0"/>
            <c:spPr>
              <a:solidFill>
                <a:srgbClr val="FFFFFF"/>
              </a:solidFill>
              <a:ln>
                <a:solidFill>
                  <a:srgbClr val="FF0000"/>
                </a:solidFill>
              </a:ln>
              <a:effectLst/>
            </c:spPr>
            <c:extLst>
              <c:ext xmlns:c16="http://schemas.microsoft.com/office/drawing/2014/chart" uri="{C3380CC4-5D6E-409C-BE32-E72D297353CC}">
                <c16:uniqueId val="{00000003-1E4F-4210-A47A-C64A12824ACC}"/>
              </c:ext>
            </c:extLst>
          </c:dPt>
          <c:dPt>
            <c:idx val="7"/>
            <c:invertIfNegative val="0"/>
            <c:bubble3D val="0"/>
            <c:spPr>
              <a:solidFill>
                <a:srgbClr val="FFFFFF"/>
              </a:solidFill>
              <a:ln>
                <a:solidFill>
                  <a:srgbClr val="FF0000"/>
                </a:solidFill>
              </a:ln>
              <a:effectLst/>
            </c:spPr>
            <c:extLst>
              <c:ext xmlns:c16="http://schemas.microsoft.com/office/drawing/2014/chart" uri="{C3380CC4-5D6E-409C-BE32-E72D297353CC}">
                <c16:uniqueId val="{00000004-1E4F-4210-A47A-C64A12824ACC}"/>
              </c:ext>
            </c:extLst>
          </c:dPt>
          <c:dPt>
            <c:idx val="8"/>
            <c:invertIfNegative val="0"/>
            <c:bubble3D val="0"/>
            <c:spPr>
              <a:solidFill>
                <a:schemeClr val="bg1"/>
              </a:solidFill>
              <a:ln>
                <a:solidFill>
                  <a:srgbClr val="FF0000"/>
                </a:solidFill>
              </a:ln>
              <a:effectLst/>
            </c:spPr>
            <c:extLst>
              <c:ext xmlns:c16="http://schemas.microsoft.com/office/drawing/2014/chart" uri="{C3380CC4-5D6E-409C-BE32-E72D297353CC}">
                <c16:uniqueId val="{00000005-1E4F-4210-A47A-C64A12824ACC}"/>
              </c:ext>
            </c:extLst>
          </c:dPt>
          <c:dPt>
            <c:idx val="9"/>
            <c:invertIfNegative val="0"/>
            <c:bubble3D val="0"/>
            <c:spPr>
              <a:solidFill>
                <a:schemeClr val="bg1"/>
              </a:solidFill>
              <a:ln>
                <a:solidFill>
                  <a:srgbClr val="FF0000"/>
                </a:solidFill>
              </a:ln>
              <a:effectLst/>
            </c:spPr>
            <c:extLst>
              <c:ext xmlns:c16="http://schemas.microsoft.com/office/drawing/2014/chart" uri="{C3380CC4-5D6E-409C-BE32-E72D297353CC}">
                <c16:uniqueId val="{00000006-1E4F-4210-A47A-C64A12824ACC}"/>
              </c:ext>
            </c:extLst>
          </c:dPt>
          <c:dPt>
            <c:idx val="10"/>
            <c:invertIfNegative val="0"/>
            <c:bubble3D val="0"/>
            <c:spPr>
              <a:solidFill>
                <a:srgbClr val="FFFFFF"/>
              </a:solidFill>
              <a:ln>
                <a:solidFill>
                  <a:srgbClr val="FF0000"/>
                </a:solidFill>
              </a:ln>
              <a:effectLst/>
            </c:spPr>
            <c:extLst>
              <c:ext xmlns:c16="http://schemas.microsoft.com/office/drawing/2014/chart" uri="{C3380CC4-5D6E-409C-BE32-E72D297353CC}">
                <c16:uniqueId val="{00000007-1E4F-4210-A47A-C64A12824ACC}"/>
              </c:ext>
            </c:extLst>
          </c:dPt>
          <c:cat>
            <c:numRef>
              <c:f>Sheet1!$A$2:$A$11</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Sheet1!$B$2:$B$11</c:f>
              <c:numCache>
                <c:formatCode>_(* #,##0_);_(* \(#,##0\);_(* "-"??_);_(@_)</c:formatCode>
                <c:ptCount val="10"/>
                <c:pt idx="0">
                  <c:v>472</c:v>
                </c:pt>
                <c:pt idx="1">
                  <c:v>622</c:v>
                </c:pt>
                <c:pt idx="2">
                  <c:v>778</c:v>
                </c:pt>
                <c:pt idx="3">
                  <c:v>849</c:v>
                </c:pt>
                <c:pt idx="4">
                  <c:v>1033</c:v>
                </c:pt>
                <c:pt idx="5">
                  <c:v>1168</c:v>
                </c:pt>
                <c:pt idx="6">
                  <c:v>1359</c:v>
                </c:pt>
                <c:pt idx="7">
                  <c:v>1554</c:v>
                </c:pt>
                <c:pt idx="8">
                  <c:v>1764</c:v>
                </c:pt>
                <c:pt idx="9">
                  <c:v>1950</c:v>
                </c:pt>
              </c:numCache>
            </c:numRef>
          </c:val>
          <c:extLst>
            <c:ext xmlns:c16="http://schemas.microsoft.com/office/drawing/2014/chart" uri="{C3380CC4-5D6E-409C-BE32-E72D297353CC}">
              <c16:uniqueId val="{00000000-1E4F-4210-A47A-C64A12824ACC}"/>
            </c:ext>
          </c:extLst>
        </c:ser>
        <c:dLbls>
          <c:showLegendKey val="0"/>
          <c:showVal val="0"/>
          <c:showCatName val="0"/>
          <c:showSerName val="0"/>
          <c:showPercent val="0"/>
          <c:showBubbleSize val="0"/>
        </c:dLbls>
        <c:gapWidth val="219"/>
        <c:overlap val="-27"/>
        <c:axId val="583459743"/>
        <c:axId val="41255023"/>
      </c:barChart>
      <c:lineChart>
        <c:grouping val="standard"/>
        <c:varyColors val="0"/>
        <c:ser>
          <c:idx val="1"/>
          <c:order val="1"/>
          <c:tx>
            <c:strRef>
              <c:f>Sheet1!$C$1</c:f>
              <c:strCache>
                <c:ptCount val="1"/>
                <c:pt idx="0">
                  <c:v>% of Total</c:v>
                </c:pt>
              </c:strCache>
            </c:strRef>
          </c:tx>
          <c:spPr>
            <a:ln w="28575" cap="rnd">
              <a:solidFill>
                <a:schemeClr val="accent2"/>
              </a:solidFill>
              <a:round/>
            </a:ln>
            <a:effectLst/>
          </c:spPr>
          <c:marker>
            <c:symbol val="none"/>
          </c:marker>
          <c:dPt>
            <c:idx val="6"/>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8-1E4F-4210-A47A-C64A12824ACC}"/>
              </c:ext>
            </c:extLst>
          </c:dPt>
          <c:dPt>
            <c:idx val="7"/>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9-1E4F-4210-A47A-C64A12824ACC}"/>
              </c:ext>
            </c:extLst>
          </c:dPt>
          <c:dPt>
            <c:idx val="8"/>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A-1E4F-4210-A47A-C64A12824ACC}"/>
              </c:ext>
            </c:extLst>
          </c:dPt>
          <c:dPt>
            <c:idx val="9"/>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B-1E4F-4210-A47A-C64A12824ACC}"/>
              </c:ext>
            </c:extLst>
          </c:dPt>
          <c:dPt>
            <c:idx val="10"/>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C-1E4F-4210-A47A-C64A12824ACC}"/>
              </c:ext>
            </c:extLst>
          </c:dPt>
          <c:cat>
            <c:numRef>
              <c:f>Sheet1!$A$2:$A$11</c:f>
              <c:numCache>
                <c:formatCode>General</c:formatCode>
                <c:ptCount val="10"/>
                <c:pt idx="0">
                  <c:v>2019</c:v>
                </c:pt>
                <c:pt idx="1">
                  <c:v>2020</c:v>
                </c:pt>
                <c:pt idx="2">
                  <c:v>2021</c:v>
                </c:pt>
                <c:pt idx="3">
                  <c:v>2022</c:v>
                </c:pt>
                <c:pt idx="4">
                  <c:v>2023</c:v>
                </c:pt>
                <c:pt idx="5">
                  <c:v>2024</c:v>
                </c:pt>
                <c:pt idx="6">
                  <c:v>2025</c:v>
                </c:pt>
                <c:pt idx="7">
                  <c:v>2026</c:v>
                </c:pt>
                <c:pt idx="8">
                  <c:v>2027</c:v>
                </c:pt>
                <c:pt idx="9">
                  <c:v>2028</c:v>
                </c:pt>
              </c:numCache>
            </c:numRef>
          </c:cat>
          <c:val>
            <c:numRef>
              <c:f>Sheet1!$C$2:$C$11</c:f>
              <c:numCache>
                <c:formatCode>0.0%</c:formatCode>
                <c:ptCount val="10"/>
                <c:pt idx="0">
                  <c:v>1.2178759417896584E-2</c:v>
                </c:pt>
                <c:pt idx="1">
                  <c:v>1.5920143332480163E-2</c:v>
                </c:pt>
                <c:pt idx="2">
                  <c:v>1.9468982257701259E-2</c:v>
                </c:pt>
                <c:pt idx="3">
                  <c:v>2.0999777387518861E-2</c:v>
                </c:pt>
                <c:pt idx="4">
                  <c:v>2.4987300742604194E-2</c:v>
                </c:pt>
                <c:pt idx="5">
                  <c:v>2.7864532528117845E-2</c:v>
                </c:pt>
                <c:pt idx="6">
                  <c:v>3.1983698014555015E-2</c:v>
                </c:pt>
                <c:pt idx="7">
                  <c:v>3.6013233344280055E-2</c:v>
                </c:pt>
                <c:pt idx="8">
                  <c:v>4.0014444252766034E-2</c:v>
                </c:pt>
                <c:pt idx="9">
                  <c:v>4.3202011775757124E-2</c:v>
                </c:pt>
              </c:numCache>
            </c:numRef>
          </c:val>
          <c:smooth val="0"/>
          <c:extLst>
            <c:ext xmlns:c16="http://schemas.microsoft.com/office/drawing/2014/chart" uri="{C3380CC4-5D6E-409C-BE32-E72D297353CC}">
              <c16:uniqueId val="{00000001-1E4F-4210-A47A-C64A12824ACC}"/>
            </c:ext>
          </c:extLst>
        </c:ser>
        <c:dLbls>
          <c:showLegendKey val="0"/>
          <c:showVal val="0"/>
          <c:showCatName val="0"/>
          <c:showSerName val="0"/>
          <c:showPercent val="0"/>
          <c:showBubbleSize val="0"/>
        </c:dLbls>
        <c:marker val="1"/>
        <c:smooth val="0"/>
        <c:axId val="583450143"/>
        <c:axId val="1898781727"/>
      </c:lineChart>
      <c:catAx>
        <c:axId val="58345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41255023"/>
        <c:crosses val="autoZero"/>
        <c:auto val="1"/>
        <c:lblAlgn val="ctr"/>
        <c:lblOffset val="100"/>
        <c:noMultiLvlLbl val="0"/>
      </c:catAx>
      <c:valAx>
        <c:axId val="412550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UGA</a:t>
                </a:r>
                <a:r>
                  <a:rPr lang="en-US" baseline="0"/>
                  <a:t> o</a:t>
                </a:r>
                <a:r>
                  <a:rPr lang="en-US"/>
                  <a:t>nline enrollment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583459743"/>
        <c:crosses val="autoZero"/>
        <c:crossBetween val="between"/>
      </c:valAx>
      <c:valAx>
        <c:axId val="1898781727"/>
        <c:scaling>
          <c:orientation val="minMax"/>
          <c:max val="5.000000000000001E-2"/>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Online</a:t>
                </a:r>
                <a:r>
                  <a:rPr lang="en-US" baseline="0"/>
                  <a:t> enrollment % of total</a:t>
                </a:r>
                <a:endParaRPr lang="en-US"/>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583450143"/>
        <c:crosses val="max"/>
        <c:crossBetween val="between"/>
      </c:valAx>
      <c:catAx>
        <c:axId val="583450143"/>
        <c:scaling>
          <c:orientation val="minMax"/>
        </c:scaling>
        <c:delete val="1"/>
        <c:axPos val="b"/>
        <c:numFmt formatCode="General" sourceLinked="1"/>
        <c:majorTickMark val="out"/>
        <c:minorTickMark val="none"/>
        <c:tickLblPos val="nextTo"/>
        <c:crossAx val="189878172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Applications</c:v>
                </c:pt>
              </c:strCache>
            </c:strRef>
          </c:tx>
          <c:spPr>
            <a:ln w="28575" cap="rnd">
              <a:solidFill>
                <a:schemeClr val="accent1"/>
              </a:solidFill>
              <a:round/>
            </a:ln>
            <a:effectLst/>
          </c:spPr>
          <c:marker>
            <c:symbol val="none"/>
          </c:marker>
          <c:cat>
            <c:numRef>
              <c:f>Sheet1!$A$2:$A$22</c:f>
              <c:numCache>
                <c:formatCode>General</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Sheet1!$B$2:$B$22</c:f>
              <c:numCache>
                <c:formatCode>General</c:formatCode>
                <c:ptCount val="21"/>
                <c:pt idx="0">
                  <c:v>11813</c:v>
                </c:pt>
                <c:pt idx="1">
                  <c:v>13267</c:v>
                </c:pt>
                <c:pt idx="2">
                  <c:v>12326</c:v>
                </c:pt>
                <c:pt idx="3">
                  <c:v>15924</c:v>
                </c:pt>
                <c:pt idx="4">
                  <c:v>16871</c:v>
                </c:pt>
                <c:pt idx="5">
                  <c:v>17207</c:v>
                </c:pt>
                <c:pt idx="6">
                  <c:v>17776</c:v>
                </c:pt>
                <c:pt idx="7">
                  <c:v>17408</c:v>
                </c:pt>
                <c:pt idx="8">
                  <c:v>17569</c:v>
                </c:pt>
                <c:pt idx="9">
                  <c:v>18458</c:v>
                </c:pt>
                <c:pt idx="10">
                  <c:v>20918</c:v>
                </c:pt>
                <c:pt idx="11">
                  <c:v>21945</c:v>
                </c:pt>
                <c:pt idx="12">
                  <c:v>22694</c:v>
                </c:pt>
                <c:pt idx="13">
                  <c:v>24165</c:v>
                </c:pt>
                <c:pt idx="14">
                  <c:v>26164</c:v>
                </c:pt>
                <c:pt idx="15">
                  <c:v>29285</c:v>
                </c:pt>
                <c:pt idx="16">
                  <c:v>28206</c:v>
                </c:pt>
                <c:pt idx="17">
                  <c:v>39229</c:v>
                </c:pt>
                <c:pt idx="18">
                  <c:v>39320</c:v>
                </c:pt>
                <c:pt idx="19">
                  <c:v>43419</c:v>
                </c:pt>
                <c:pt idx="20">
                  <c:v>43084</c:v>
                </c:pt>
              </c:numCache>
            </c:numRef>
          </c:val>
          <c:smooth val="0"/>
          <c:extLst>
            <c:ext xmlns:c16="http://schemas.microsoft.com/office/drawing/2014/chart" uri="{C3380CC4-5D6E-409C-BE32-E72D297353CC}">
              <c16:uniqueId val="{00000000-5903-490A-8CD6-953B0445AEDA}"/>
            </c:ext>
          </c:extLst>
        </c:ser>
        <c:ser>
          <c:idx val="1"/>
          <c:order val="1"/>
          <c:tx>
            <c:strRef>
              <c:f>Sheet1!$C$1</c:f>
              <c:strCache>
                <c:ptCount val="1"/>
                <c:pt idx="0">
                  <c:v>Admits</c:v>
                </c:pt>
              </c:strCache>
            </c:strRef>
          </c:tx>
          <c:spPr>
            <a:ln w="28575" cap="rnd">
              <a:solidFill>
                <a:schemeClr val="tx1"/>
              </a:solidFill>
              <a:round/>
            </a:ln>
            <a:effectLst/>
          </c:spPr>
          <c:marker>
            <c:symbol val="none"/>
          </c:marker>
          <c:cat>
            <c:numRef>
              <c:f>Sheet1!$A$2:$A$22</c:f>
              <c:numCache>
                <c:formatCode>General</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Sheet1!$C$2:$C$22</c:f>
              <c:numCache>
                <c:formatCode>General</c:formatCode>
                <c:ptCount val="21"/>
                <c:pt idx="0">
                  <c:v>8885</c:v>
                </c:pt>
                <c:pt idx="1">
                  <c:v>8197</c:v>
                </c:pt>
                <c:pt idx="2">
                  <c:v>7982</c:v>
                </c:pt>
                <c:pt idx="3">
                  <c:v>9214</c:v>
                </c:pt>
                <c:pt idx="4">
                  <c:v>9242</c:v>
                </c:pt>
                <c:pt idx="5">
                  <c:v>9569</c:v>
                </c:pt>
                <c:pt idx="6">
                  <c:v>9557</c:v>
                </c:pt>
                <c:pt idx="7">
                  <c:v>10318</c:v>
                </c:pt>
                <c:pt idx="8">
                  <c:v>11062</c:v>
                </c:pt>
                <c:pt idx="9">
                  <c:v>10352</c:v>
                </c:pt>
                <c:pt idx="10">
                  <c:v>11655</c:v>
                </c:pt>
                <c:pt idx="11">
                  <c:v>11604</c:v>
                </c:pt>
                <c:pt idx="12">
                  <c:v>12232</c:v>
                </c:pt>
                <c:pt idx="13">
                  <c:v>13052</c:v>
                </c:pt>
                <c:pt idx="14">
                  <c:v>12723</c:v>
                </c:pt>
                <c:pt idx="15">
                  <c:v>13265</c:v>
                </c:pt>
                <c:pt idx="16">
                  <c:v>13647</c:v>
                </c:pt>
                <c:pt idx="17">
                  <c:v>15685</c:v>
                </c:pt>
                <c:pt idx="18">
                  <c:v>16729</c:v>
                </c:pt>
                <c:pt idx="19">
                  <c:v>16151</c:v>
                </c:pt>
              </c:numCache>
            </c:numRef>
          </c:val>
          <c:smooth val="0"/>
          <c:extLst>
            <c:ext xmlns:c16="http://schemas.microsoft.com/office/drawing/2014/chart" uri="{C3380CC4-5D6E-409C-BE32-E72D297353CC}">
              <c16:uniqueId val="{00000001-5903-490A-8CD6-953B0445AEDA}"/>
            </c:ext>
          </c:extLst>
        </c:ser>
        <c:ser>
          <c:idx val="2"/>
          <c:order val="2"/>
          <c:tx>
            <c:strRef>
              <c:f>Sheet1!$D$1</c:f>
              <c:strCache>
                <c:ptCount val="1"/>
                <c:pt idx="0">
                  <c:v>Enrolled</c:v>
                </c:pt>
              </c:strCache>
            </c:strRef>
          </c:tx>
          <c:spPr>
            <a:ln w="28575" cap="rnd">
              <a:solidFill>
                <a:srgbClr val="FF0000"/>
              </a:solidFill>
              <a:round/>
            </a:ln>
            <a:effectLst/>
          </c:spPr>
          <c:marker>
            <c:symbol val="none"/>
          </c:marker>
          <c:cat>
            <c:numRef>
              <c:f>Sheet1!$A$2:$A$22</c:f>
              <c:numCache>
                <c:formatCode>General</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Sheet1!$D$2:$D$22</c:f>
              <c:numCache>
                <c:formatCode>General</c:formatCode>
                <c:ptCount val="21"/>
                <c:pt idx="0">
                  <c:v>5190</c:v>
                </c:pt>
                <c:pt idx="1">
                  <c:v>4513</c:v>
                </c:pt>
                <c:pt idx="2">
                  <c:v>4712</c:v>
                </c:pt>
                <c:pt idx="3">
                  <c:v>5064</c:v>
                </c:pt>
                <c:pt idx="4">
                  <c:v>4721</c:v>
                </c:pt>
                <c:pt idx="5">
                  <c:v>4851</c:v>
                </c:pt>
                <c:pt idx="6">
                  <c:v>4684</c:v>
                </c:pt>
                <c:pt idx="7">
                  <c:v>4679</c:v>
                </c:pt>
                <c:pt idx="8">
                  <c:v>5482</c:v>
                </c:pt>
                <c:pt idx="9">
                  <c:v>4936</c:v>
                </c:pt>
                <c:pt idx="10">
                  <c:v>5243</c:v>
                </c:pt>
                <c:pt idx="11">
                  <c:v>5274</c:v>
                </c:pt>
                <c:pt idx="12">
                  <c:v>5433</c:v>
                </c:pt>
                <c:pt idx="13">
                  <c:v>5826</c:v>
                </c:pt>
                <c:pt idx="14">
                  <c:v>5727</c:v>
                </c:pt>
                <c:pt idx="15">
                  <c:v>5499</c:v>
                </c:pt>
                <c:pt idx="16">
                  <c:v>5646</c:v>
                </c:pt>
                <c:pt idx="17">
                  <c:v>5819</c:v>
                </c:pt>
                <c:pt idx="18">
                  <c:v>6273</c:v>
                </c:pt>
                <c:pt idx="19">
                  <c:v>6154</c:v>
                </c:pt>
              </c:numCache>
            </c:numRef>
          </c:val>
          <c:smooth val="0"/>
          <c:extLst>
            <c:ext xmlns:c16="http://schemas.microsoft.com/office/drawing/2014/chart" uri="{C3380CC4-5D6E-409C-BE32-E72D297353CC}">
              <c16:uniqueId val="{00000002-5903-490A-8CD6-953B0445AEDA}"/>
            </c:ext>
          </c:extLst>
        </c:ser>
        <c:dLbls>
          <c:showLegendKey val="0"/>
          <c:showVal val="0"/>
          <c:showCatName val="0"/>
          <c:showSerName val="0"/>
          <c:showPercent val="0"/>
          <c:showBubbleSize val="0"/>
        </c:dLbls>
        <c:smooth val="0"/>
        <c:axId val="1472353888"/>
        <c:axId val="945287712"/>
      </c:lineChart>
      <c:catAx>
        <c:axId val="147235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945287712"/>
        <c:crosses val="autoZero"/>
        <c:auto val="1"/>
        <c:lblAlgn val="ctr"/>
        <c:lblOffset val="100"/>
        <c:noMultiLvlLbl val="0"/>
      </c:catAx>
      <c:valAx>
        <c:axId val="945287712"/>
        <c:scaling>
          <c:orientation val="minMax"/>
          <c:max val="45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147235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Georgia" panose="02040502050405020303"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UGA 2004-2022</a:t>
            </a:r>
            <a:r>
              <a:rPr lang="en-US" baseline="0" dirty="0"/>
              <a:t> </a:t>
            </a:r>
          </a:p>
          <a:p>
            <a:pPr>
              <a:defRPr/>
            </a:pPr>
            <a:r>
              <a:rPr lang="en-US" baseline="0" dirty="0"/>
              <a:t>Middle 50 Percent ACT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25th Percentile</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Sheet1!$B$2:$B$20</c:f>
              <c:numCache>
                <c:formatCode>General</c:formatCode>
                <c:ptCount val="19"/>
                <c:pt idx="0">
                  <c:v>23</c:v>
                </c:pt>
                <c:pt idx="1">
                  <c:v>24</c:v>
                </c:pt>
                <c:pt idx="2">
                  <c:v>24</c:v>
                </c:pt>
                <c:pt idx="3">
                  <c:v>24</c:v>
                </c:pt>
                <c:pt idx="4">
                  <c:v>25</c:v>
                </c:pt>
                <c:pt idx="5">
                  <c:v>24</c:v>
                </c:pt>
                <c:pt idx="6">
                  <c:v>25</c:v>
                </c:pt>
                <c:pt idx="7">
                  <c:v>25</c:v>
                </c:pt>
                <c:pt idx="8">
                  <c:v>25</c:v>
                </c:pt>
                <c:pt idx="9">
                  <c:v>26</c:v>
                </c:pt>
                <c:pt idx="10">
                  <c:v>26</c:v>
                </c:pt>
                <c:pt idx="11">
                  <c:v>26</c:v>
                </c:pt>
                <c:pt idx="12">
                  <c:v>26</c:v>
                </c:pt>
                <c:pt idx="13">
                  <c:v>26</c:v>
                </c:pt>
                <c:pt idx="14">
                  <c:v>27</c:v>
                </c:pt>
                <c:pt idx="15">
                  <c:v>27</c:v>
                </c:pt>
                <c:pt idx="16">
                  <c:v>29</c:v>
                </c:pt>
                <c:pt idx="17">
                  <c:v>29</c:v>
                </c:pt>
                <c:pt idx="18">
                  <c:v>27</c:v>
                </c:pt>
              </c:numCache>
            </c:numRef>
          </c:val>
          <c:smooth val="0"/>
          <c:extLst>
            <c:ext xmlns:c16="http://schemas.microsoft.com/office/drawing/2014/chart" uri="{C3380CC4-5D6E-409C-BE32-E72D297353CC}">
              <c16:uniqueId val="{00000000-4495-480F-8272-235F9AAB35AB}"/>
            </c:ext>
          </c:extLst>
        </c:ser>
        <c:ser>
          <c:idx val="1"/>
          <c:order val="1"/>
          <c:tx>
            <c:strRef>
              <c:f>Sheet1!$C$1</c:f>
              <c:strCache>
                <c:ptCount val="1"/>
                <c:pt idx="0">
                  <c:v>75th Percentile</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Sheet1!$C$2:$C$20</c:f>
              <c:numCache>
                <c:formatCode>General</c:formatCode>
                <c:ptCount val="19"/>
                <c:pt idx="0">
                  <c:v>28</c:v>
                </c:pt>
                <c:pt idx="1">
                  <c:v>28</c:v>
                </c:pt>
                <c:pt idx="2">
                  <c:v>28</c:v>
                </c:pt>
                <c:pt idx="3">
                  <c:v>28</c:v>
                </c:pt>
                <c:pt idx="4">
                  <c:v>29</c:v>
                </c:pt>
                <c:pt idx="5">
                  <c:v>29</c:v>
                </c:pt>
                <c:pt idx="6">
                  <c:v>29</c:v>
                </c:pt>
                <c:pt idx="7">
                  <c:v>29</c:v>
                </c:pt>
                <c:pt idx="8">
                  <c:v>30</c:v>
                </c:pt>
                <c:pt idx="9">
                  <c:v>30</c:v>
                </c:pt>
                <c:pt idx="10">
                  <c:v>30</c:v>
                </c:pt>
                <c:pt idx="11">
                  <c:v>30</c:v>
                </c:pt>
                <c:pt idx="12">
                  <c:v>31</c:v>
                </c:pt>
                <c:pt idx="13">
                  <c:v>31</c:v>
                </c:pt>
                <c:pt idx="14">
                  <c:v>32</c:v>
                </c:pt>
                <c:pt idx="15">
                  <c:v>32</c:v>
                </c:pt>
                <c:pt idx="16">
                  <c:v>33</c:v>
                </c:pt>
                <c:pt idx="17">
                  <c:v>33</c:v>
                </c:pt>
                <c:pt idx="18">
                  <c:v>32</c:v>
                </c:pt>
              </c:numCache>
            </c:numRef>
          </c:val>
          <c:smooth val="0"/>
          <c:extLst>
            <c:ext xmlns:c16="http://schemas.microsoft.com/office/drawing/2014/chart" uri="{C3380CC4-5D6E-409C-BE32-E72D297353CC}">
              <c16:uniqueId val="{00000001-4495-480F-8272-235F9AAB35AB}"/>
            </c:ext>
          </c:extLst>
        </c:ser>
        <c:dLbls>
          <c:showLegendKey val="0"/>
          <c:showVal val="0"/>
          <c:showCatName val="0"/>
          <c:showSerName val="0"/>
          <c:showPercent val="0"/>
          <c:showBubbleSize val="0"/>
        </c:dLbls>
        <c:smooth val="0"/>
        <c:axId val="35566863"/>
        <c:axId val="370421903"/>
      </c:lineChart>
      <c:catAx>
        <c:axId val="3556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0421903"/>
        <c:crosses val="autoZero"/>
        <c:auto val="1"/>
        <c:lblAlgn val="ctr"/>
        <c:lblOffset val="100"/>
        <c:noMultiLvlLbl val="0"/>
      </c:catAx>
      <c:valAx>
        <c:axId val="370421903"/>
        <c:scaling>
          <c:orientation val="minMax"/>
          <c:max val="36"/>
          <c:min val="2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566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Fall 2023</a:t>
            </a:r>
            <a:r>
              <a:rPr lang="en-US" baseline="0" dirty="0"/>
              <a:t> </a:t>
            </a:r>
            <a:r>
              <a:rPr lang="en-US" dirty="0"/>
              <a:t>Applications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Applications</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EBD8-4177-B14A-2003674EC1DE}"/>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EBD8-4177-B14A-2003674EC1DE}"/>
              </c:ext>
            </c:extLst>
          </c:dPt>
          <c:dLbls>
            <c:dLbl>
              <c:idx val="0"/>
              <c:layout>
                <c:manualLayout>
                  <c:x val="-0.21867356687025488"/>
                  <c:y val="4.0616043601509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D8-4177-B14A-2003674EC1D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Georgia Resident</c:v>
                </c:pt>
                <c:pt idx="1">
                  <c:v>Non-Resident</c:v>
                </c:pt>
              </c:strCache>
            </c:strRef>
          </c:cat>
          <c:val>
            <c:numRef>
              <c:f>Sheet1!$B$2:$B$3</c:f>
              <c:numCache>
                <c:formatCode>General</c:formatCode>
                <c:ptCount val="2"/>
                <c:pt idx="0">
                  <c:v>0.41927905101923296</c:v>
                </c:pt>
                <c:pt idx="1">
                  <c:v>0.57999999999999996</c:v>
                </c:pt>
              </c:numCache>
            </c:numRef>
          </c:val>
          <c:extLst>
            <c:ext xmlns:c16="http://schemas.microsoft.com/office/drawing/2014/chart" uri="{C3380CC4-5D6E-409C-BE32-E72D297353CC}">
              <c16:uniqueId val="{00000000-EBD8-4177-B14A-2003674EC1D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Fall 2023 Enrolled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Applications</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7A34-4887-A3F4-77594CC29692}"/>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7A34-4887-A3F4-77594CC29692}"/>
              </c:ext>
            </c:extLst>
          </c:dPt>
          <c:dLbls>
            <c:dLbl>
              <c:idx val="0"/>
              <c:layout>
                <c:manualLayout>
                  <c:x val="-0.12974688361371117"/>
                  <c:y val="-0.208009663121955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34-4887-A3F4-77594CC2969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Georgia Resident</c:v>
                </c:pt>
                <c:pt idx="1">
                  <c:v>Non-Resident</c:v>
                </c:pt>
              </c:strCache>
            </c:strRef>
          </c:cat>
          <c:val>
            <c:numRef>
              <c:f>Sheet1!$B$2:$B$3</c:f>
              <c:numCache>
                <c:formatCode>General</c:formatCode>
                <c:ptCount val="2"/>
                <c:pt idx="0">
                  <c:v>0.81905381238822961</c:v>
                </c:pt>
                <c:pt idx="1">
                  <c:v>0.18094618761177039</c:v>
                </c:pt>
              </c:numCache>
            </c:numRef>
          </c:val>
          <c:extLst>
            <c:ext xmlns:c16="http://schemas.microsoft.com/office/drawing/2014/chart" uri="{C3380CC4-5D6E-409C-BE32-E72D297353CC}">
              <c16:uniqueId val="{00000004-7A34-4887-A3F4-77594CC2969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82%</c:v>
                </c:pt>
              </c:strCache>
            </c:strRef>
          </c:tx>
          <c:spPr>
            <a:ln w="28575" cap="rnd">
              <a:solidFill>
                <a:srgbClr val="FF0000"/>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62-45A2-A846-0C7B5B8F514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Year 1</c:v>
                </c:pt>
                <c:pt idx="1">
                  <c:v>Year 2</c:v>
                </c:pt>
                <c:pt idx="2">
                  <c:v>Year 3</c:v>
                </c:pt>
                <c:pt idx="3">
                  <c:v>Year 4</c:v>
                </c:pt>
              </c:strCache>
            </c:strRef>
          </c:cat>
          <c:val>
            <c:numRef>
              <c:f>Sheet1!$B$2:$B$5</c:f>
              <c:numCache>
                <c:formatCode>"$"#,##0_);[Red]\("$"#,##0\)</c:formatCode>
                <c:ptCount val="4"/>
                <c:pt idx="0">
                  <c:v>-2360960</c:v>
                </c:pt>
                <c:pt idx="1">
                  <c:v>-4721920</c:v>
                </c:pt>
                <c:pt idx="2">
                  <c:v>-7082880</c:v>
                </c:pt>
                <c:pt idx="3">
                  <c:v>-9443840</c:v>
                </c:pt>
              </c:numCache>
            </c:numRef>
          </c:val>
          <c:smooth val="0"/>
          <c:extLst>
            <c:ext xmlns:c16="http://schemas.microsoft.com/office/drawing/2014/chart" uri="{C3380CC4-5D6E-409C-BE32-E72D297353CC}">
              <c16:uniqueId val="{00000000-5A62-45A2-A846-0C7B5B8F514B}"/>
            </c:ext>
          </c:extLst>
        </c:ser>
        <c:ser>
          <c:idx val="1"/>
          <c:order val="1"/>
          <c:tx>
            <c:strRef>
              <c:f>Sheet1!$C$1</c:f>
              <c:strCache>
                <c:ptCount val="1"/>
                <c:pt idx="0">
                  <c:v>81%</c:v>
                </c:pt>
              </c:strCache>
            </c:strRef>
          </c:tx>
          <c:spPr>
            <a:ln w="28575" cap="rnd">
              <a:solidFill>
                <a:srgbClr val="FFC000"/>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62-45A2-A846-0C7B5B8F514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Year 1</c:v>
                </c:pt>
                <c:pt idx="1">
                  <c:v>Year 2</c:v>
                </c:pt>
                <c:pt idx="2">
                  <c:v>Year 3</c:v>
                </c:pt>
                <c:pt idx="3">
                  <c:v>Year 4</c:v>
                </c:pt>
              </c:strCache>
            </c:strRef>
          </c:cat>
          <c:val>
            <c:numRef>
              <c:f>Sheet1!$C$2:$C$5</c:f>
              <c:numCache>
                <c:formatCode>"$"#,##0_);[Red]\("$"#,##0\)</c:formatCode>
                <c:ptCount val="4"/>
                <c:pt idx="0">
                  <c:v>-1180480</c:v>
                </c:pt>
                <c:pt idx="1">
                  <c:v>-2360960</c:v>
                </c:pt>
                <c:pt idx="2">
                  <c:v>-3541440</c:v>
                </c:pt>
                <c:pt idx="3">
                  <c:v>-4721920</c:v>
                </c:pt>
              </c:numCache>
            </c:numRef>
          </c:val>
          <c:smooth val="0"/>
          <c:extLst>
            <c:ext xmlns:c16="http://schemas.microsoft.com/office/drawing/2014/chart" uri="{C3380CC4-5D6E-409C-BE32-E72D297353CC}">
              <c16:uniqueId val="{00000001-5A62-45A2-A846-0C7B5B8F514B}"/>
            </c:ext>
          </c:extLst>
        </c:ser>
        <c:ser>
          <c:idx val="2"/>
          <c:order val="2"/>
          <c:tx>
            <c:strRef>
              <c:f>Sheet1!$D$1</c:f>
              <c:strCache>
                <c:ptCount val="1"/>
                <c:pt idx="0">
                  <c:v>80%</c:v>
                </c:pt>
              </c:strCache>
            </c:strRef>
          </c:tx>
          <c:spPr>
            <a:ln w="28575" cap="rnd">
              <a:solidFill>
                <a:schemeClr val="tx1"/>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62-45A2-A846-0C7B5B8F51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Year 1</c:v>
                </c:pt>
                <c:pt idx="1">
                  <c:v>Year 2</c:v>
                </c:pt>
                <c:pt idx="2">
                  <c:v>Year 3</c:v>
                </c:pt>
                <c:pt idx="3">
                  <c:v>Year 4</c:v>
                </c:pt>
              </c:strCache>
            </c:strRef>
          </c:cat>
          <c:val>
            <c:numRef>
              <c:f>Sheet1!$D$2:$D$5</c:f>
              <c:numCache>
                <c:formatCode>"$"#,##0_);[Red]\("$"#,##0\)</c:formatCode>
                <c:ptCount val="4"/>
                <c:pt idx="0">
                  <c:v>0</c:v>
                </c:pt>
                <c:pt idx="1">
                  <c:v>0</c:v>
                </c:pt>
                <c:pt idx="2">
                  <c:v>0</c:v>
                </c:pt>
                <c:pt idx="3">
                  <c:v>0</c:v>
                </c:pt>
              </c:numCache>
            </c:numRef>
          </c:val>
          <c:smooth val="0"/>
          <c:extLst>
            <c:ext xmlns:c16="http://schemas.microsoft.com/office/drawing/2014/chart" uri="{C3380CC4-5D6E-409C-BE32-E72D297353CC}">
              <c16:uniqueId val="{00000002-5A62-45A2-A846-0C7B5B8F514B}"/>
            </c:ext>
          </c:extLst>
        </c:ser>
        <c:ser>
          <c:idx val="3"/>
          <c:order val="3"/>
          <c:tx>
            <c:strRef>
              <c:f>Sheet1!$E$1</c:f>
              <c:strCache>
                <c:ptCount val="1"/>
                <c:pt idx="0">
                  <c:v>79%</c:v>
                </c:pt>
              </c:strCache>
            </c:strRef>
          </c:tx>
          <c:spPr>
            <a:ln w="28575" cap="rnd">
              <a:solidFill>
                <a:srgbClr val="00B050"/>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62-45A2-A846-0C7B5B8F514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Year 1</c:v>
                </c:pt>
                <c:pt idx="1">
                  <c:v>Year 2</c:v>
                </c:pt>
                <c:pt idx="2">
                  <c:v>Year 3</c:v>
                </c:pt>
                <c:pt idx="3">
                  <c:v>Year 4</c:v>
                </c:pt>
              </c:strCache>
            </c:strRef>
          </c:cat>
          <c:val>
            <c:numRef>
              <c:f>Sheet1!$E$2:$E$5</c:f>
              <c:numCache>
                <c:formatCode>"$"#,##0_);[Red]\("$"#,##0\)</c:formatCode>
                <c:ptCount val="4"/>
                <c:pt idx="0">
                  <c:v>1180480</c:v>
                </c:pt>
                <c:pt idx="1">
                  <c:v>2360960</c:v>
                </c:pt>
                <c:pt idx="2">
                  <c:v>3541440</c:v>
                </c:pt>
                <c:pt idx="3">
                  <c:v>4721920</c:v>
                </c:pt>
              </c:numCache>
            </c:numRef>
          </c:val>
          <c:smooth val="0"/>
          <c:extLst>
            <c:ext xmlns:c16="http://schemas.microsoft.com/office/drawing/2014/chart" uri="{C3380CC4-5D6E-409C-BE32-E72D297353CC}">
              <c16:uniqueId val="{00000003-5A62-45A2-A846-0C7B5B8F514B}"/>
            </c:ext>
          </c:extLst>
        </c:ser>
        <c:ser>
          <c:idx val="4"/>
          <c:order val="4"/>
          <c:tx>
            <c:strRef>
              <c:f>Sheet1!$F$1</c:f>
              <c:strCache>
                <c:ptCount val="1"/>
                <c:pt idx="0">
                  <c:v>78%</c:v>
                </c:pt>
              </c:strCache>
            </c:strRef>
          </c:tx>
          <c:spPr>
            <a:ln w="28575" cap="rnd">
              <a:solidFill>
                <a:srgbClr val="00B0F0"/>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62-45A2-A846-0C7B5B8F514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rriweather Sans"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Year 1</c:v>
                </c:pt>
                <c:pt idx="1">
                  <c:v>Year 2</c:v>
                </c:pt>
                <c:pt idx="2">
                  <c:v>Year 3</c:v>
                </c:pt>
                <c:pt idx="3">
                  <c:v>Year 4</c:v>
                </c:pt>
              </c:strCache>
            </c:strRef>
          </c:cat>
          <c:val>
            <c:numRef>
              <c:f>Sheet1!$F$2:$F$5</c:f>
              <c:numCache>
                <c:formatCode>"$"#,##0_);[Red]\("$"#,##0\)</c:formatCode>
                <c:ptCount val="4"/>
                <c:pt idx="0">
                  <c:v>2360960</c:v>
                </c:pt>
                <c:pt idx="1">
                  <c:v>4721920</c:v>
                </c:pt>
                <c:pt idx="2">
                  <c:v>7082880</c:v>
                </c:pt>
                <c:pt idx="3">
                  <c:v>9443840</c:v>
                </c:pt>
              </c:numCache>
            </c:numRef>
          </c:val>
          <c:smooth val="0"/>
          <c:extLst>
            <c:ext xmlns:c16="http://schemas.microsoft.com/office/drawing/2014/chart" uri="{C3380CC4-5D6E-409C-BE32-E72D297353CC}">
              <c16:uniqueId val="{00000004-5A62-45A2-A846-0C7B5B8F514B}"/>
            </c:ext>
          </c:extLst>
        </c:ser>
        <c:dLbls>
          <c:showLegendKey val="0"/>
          <c:showVal val="0"/>
          <c:showCatName val="0"/>
          <c:showSerName val="0"/>
          <c:showPercent val="0"/>
          <c:showBubbleSize val="0"/>
        </c:dLbls>
        <c:smooth val="0"/>
        <c:axId val="619892767"/>
        <c:axId val="630273455"/>
      </c:lineChart>
      <c:catAx>
        <c:axId val="61989276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r>
                  <a:rPr lang="en-US" sz="1200">
                    <a:latin typeface="Merriweather Sans" panose="00000500000000000000" pitchFamily="2" charset="0"/>
                  </a:rPr>
                  <a:t>% of in-state Georgia</a:t>
                </a:r>
                <a:r>
                  <a:rPr lang="en-US" sz="1200" baseline="0">
                    <a:latin typeface="Merriweather Sans" panose="00000500000000000000" pitchFamily="2" charset="0"/>
                  </a:rPr>
                  <a:t> </a:t>
                </a:r>
                <a:r>
                  <a:rPr lang="en-US" sz="1200">
                    <a:latin typeface="Merriweather Sans" panose="00000500000000000000" pitchFamily="2" charset="0"/>
                  </a:rPr>
                  <a:t>residents in freshman class</a:t>
                </a:r>
              </a:p>
            </c:rich>
          </c:tx>
          <c:layout>
            <c:manualLayout>
              <c:xMode val="edge"/>
              <c:yMode val="edge"/>
              <c:x val="0.34985725725140404"/>
              <c:y val="0.8715285618033782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273455"/>
        <c:crosses val="autoZero"/>
        <c:auto val="1"/>
        <c:lblAlgn val="ctr"/>
        <c:lblOffset val="100"/>
        <c:noMultiLvlLbl val="0"/>
      </c:catAx>
      <c:valAx>
        <c:axId val="630273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r>
                  <a:rPr lang="en-US" sz="1200">
                    <a:latin typeface="Merriweather Sans" panose="00000500000000000000" pitchFamily="2" charset="0"/>
                  </a:rPr>
                  <a:t>Change in tuition revenue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crossAx val="619892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erriweather Sans"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a:t>
            </a:r>
            <a:r>
              <a:rPr lang="en-US" baseline="0" dirty="0"/>
              <a:t> Census Income Distribution by State - Georgia Only</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'State Income Distribution'!$B$2</c:f>
              <c:strCache>
                <c:ptCount val="1"/>
                <c:pt idx="0">
                  <c:v>Georgia</c:v>
                </c:pt>
              </c:strCache>
            </c:strRef>
          </c:tx>
          <c:spPr>
            <a:solidFill>
              <a:srgbClr val="FF0000"/>
            </a:solidFill>
            <a:ln>
              <a:noFill/>
            </a:ln>
            <a:effectLst/>
          </c:spPr>
          <c:invertIfNegative val="0"/>
          <c:cat>
            <c:strRef>
              <c:f>'State Income Distribution'!$A$3:$A$12</c:f>
              <c:strCache>
                <c:ptCount val="10"/>
                <c:pt idx="0">
                  <c:v>        Less than $10,000</c:v>
                </c:pt>
                <c:pt idx="1">
                  <c:v>        $10,000 to $14,999</c:v>
                </c:pt>
                <c:pt idx="2">
                  <c:v>        $15,000 to $24,999</c:v>
                </c:pt>
                <c:pt idx="3">
                  <c:v>        $25,000 to $34,999</c:v>
                </c:pt>
                <c:pt idx="4">
                  <c:v>        $35,000 to $49,999</c:v>
                </c:pt>
                <c:pt idx="5">
                  <c:v>        $50,000 to $74,999</c:v>
                </c:pt>
                <c:pt idx="6">
                  <c:v>        $75,000 to $99,999</c:v>
                </c:pt>
                <c:pt idx="7">
                  <c:v>        $100,000 to $149,999</c:v>
                </c:pt>
                <c:pt idx="8">
                  <c:v>        $150,000 to $199,999</c:v>
                </c:pt>
                <c:pt idx="9">
                  <c:v>        $200,000 or more</c:v>
                </c:pt>
              </c:strCache>
            </c:strRef>
          </c:cat>
          <c:val>
            <c:numRef>
              <c:f>'State Income Distribution'!$B$3:$B$12</c:f>
              <c:numCache>
                <c:formatCode>General</c:formatCode>
                <c:ptCount val="10"/>
                <c:pt idx="0">
                  <c:v>229257</c:v>
                </c:pt>
                <c:pt idx="1">
                  <c:v>147254</c:v>
                </c:pt>
                <c:pt idx="2">
                  <c:v>281298</c:v>
                </c:pt>
                <c:pt idx="3">
                  <c:v>300440</c:v>
                </c:pt>
                <c:pt idx="4">
                  <c:v>457982</c:v>
                </c:pt>
                <c:pt idx="5">
                  <c:v>687432</c:v>
                </c:pt>
                <c:pt idx="6">
                  <c:v>545843</c:v>
                </c:pt>
                <c:pt idx="7">
                  <c:v>690852</c:v>
                </c:pt>
                <c:pt idx="8">
                  <c:v>335507</c:v>
                </c:pt>
                <c:pt idx="9">
                  <c:v>416602</c:v>
                </c:pt>
              </c:numCache>
            </c:numRef>
          </c:val>
          <c:extLst>
            <c:ext xmlns:c16="http://schemas.microsoft.com/office/drawing/2014/chart" uri="{C3380CC4-5D6E-409C-BE32-E72D297353CC}">
              <c16:uniqueId val="{00000000-F134-418C-B3F6-D720DD145BA7}"/>
            </c:ext>
          </c:extLst>
        </c:ser>
        <c:dLbls>
          <c:showLegendKey val="0"/>
          <c:showVal val="0"/>
          <c:showCatName val="0"/>
          <c:showSerName val="0"/>
          <c:showPercent val="0"/>
          <c:showBubbleSize val="0"/>
        </c:dLbls>
        <c:gapWidth val="219"/>
        <c:overlap val="-27"/>
        <c:axId val="2118412191"/>
        <c:axId val="2119185327"/>
      </c:barChart>
      <c:lineChart>
        <c:grouping val="standard"/>
        <c:varyColors val="0"/>
        <c:ser>
          <c:idx val="3"/>
          <c:order val="1"/>
          <c:tx>
            <c:strRef>
              <c:f>'State Income Distribution'!$C$2</c:f>
              <c:strCache>
                <c:ptCount val="1"/>
                <c:pt idx="0">
                  <c:v>% Georgia</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'State Income Distribution'!$A$3:$A$12</c:f>
              <c:strCache>
                <c:ptCount val="10"/>
                <c:pt idx="0">
                  <c:v>        Less than $10,000</c:v>
                </c:pt>
                <c:pt idx="1">
                  <c:v>        $10,000 to $14,999</c:v>
                </c:pt>
                <c:pt idx="2">
                  <c:v>        $15,000 to $24,999</c:v>
                </c:pt>
                <c:pt idx="3">
                  <c:v>        $25,000 to $34,999</c:v>
                </c:pt>
                <c:pt idx="4">
                  <c:v>        $35,000 to $49,999</c:v>
                </c:pt>
                <c:pt idx="5">
                  <c:v>        $50,000 to $74,999</c:v>
                </c:pt>
                <c:pt idx="6">
                  <c:v>        $75,000 to $99,999</c:v>
                </c:pt>
                <c:pt idx="7">
                  <c:v>        $100,000 to $149,999</c:v>
                </c:pt>
                <c:pt idx="8">
                  <c:v>        $150,000 to $199,999</c:v>
                </c:pt>
                <c:pt idx="9">
                  <c:v>        $200,000 or more</c:v>
                </c:pt>
              </c:strCache>
            </c:strRef>
          </c:cat>
          <c:val>
            <c:numRef>
              <c:f>'State Income Distribution'!$C$3:$C$12</c:f>
              <c:numCache>
                <c:formatCode>0.0%</c:formatCode>
                <c:ptCount val="10"/>
                <c:pt idx="0">
                  <c:v>5.6019266618399122E-2</c:v>
                </c:pt>
                <c:pt idx="1">
                  <c:v>3.5981719583810939E-2</c:v>
                </c:pt>
                <c:pt idx="2">
                  <c:v>6.8735557305654504E-2</c:v>
                </c:pt>
                <c:pt idx="3">
                  <c:v>7.3412931613132129E-2</c:v>
                </c:pt>
                <c:pt idx="4">
                  <c:v>0.11190853829731554</c:v>
                </c:pt>
                <c:pt idx="5">
                  <c:v>0.16797496473398563</c:v>
                </c:pt>
                <c:pt idx="6">
                  <c:v>0.1333774957745536</c:v>
                </c:pt>
                <c:pt idx="7">
                  <c:v>0.16881064648780308</c:v>
                </c:pt>
                <c:pt idx="8">
                  <c:v>8.1981601806440957E-2</c:v>
                </c:pt>
                <c:pt idx="9">
                  <c:v>0.10179727777890452</c:v>
                </c:pt>
              </c:numCache>
            </c:numRef>
          </c:val>
          <c:smooth val="0"/>
          <c:extLst>
            <c:ext xmlns:c16="http://schemas.microsoft.com/office/drawing/2014/chart" uri="{C3380CC4-5D6E-409C-BE32-E72D297353CC}">
              <c16:uniqueId val="{00000001-F134-418C-B3F6-D720DD145BA7}"/>
            </c:ext>
          </c:extLst>
        </c:ser>
        <c:dLbls>
          <c:showLegendKey val="0"/>
          <c:showVal val="0"/>
          <c:showCatName val="0"/>
          <c:showSerName val="0"/>
          <c:showPercent val="0"/>
          <c:showBubbleSize val="0"/>
        </c:dLbls>
        <c:marker val="1"/>
        <c:smooth val="0"/>
        <c:axId val="2066341087"/>
        <c:axId val="34275503"/>
      </c:lineChart>
      <c:catAx>
        <c:axId val="211841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9185327"/>
        <c:crosses val="autoZero"/>
        <c:auto val="1"/>
        <c:lblAlgn val="ctr"/>
        <c:lblOffset val="100"/>
        <c:noMultiLvlLbl val="0"/>
      </c:catAx>
      <c:valAx>
        <c:axId val="2119185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8412191"/>
        <c:crosses val="autoZero"/>
        <c:crossBetween val="between"/>
      </c:valAx>
      <c:valAx>
        <c:axId val="34275503"/>
        <c:scaling>
          <c:orientation val="minMax"/>
          <c:max val="0.35000000000000003"/>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66341087"/>
        <c:crosses val="max"/>
        <c:crossBetween val="between"/>
      </c:valAx>
      <c:catAx>
        <c:axId val="2066341087"/>
        <c:scaling>
          <c:orientation val="minMax"/>
        </c:scaling>
        <c:delete val="1"/>
        <c:axPos val="b"/>
        <c:numFmt formatCode="General" sourceLinked="1"/>
        <c:majorTickMark val="out"/>
        <c:minorTickMark val="none"/>
        <c:tickLblPos val="nextTo"/>
        <c:crossAx val="342755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t>UGA Undergraduate</a:t>
            </a:r>
            <a:r>
              <a:rPr lang="en-US" sz="1400" baseline="0" dirty="0"/>
              <a:t> Enrollment by Adjusted Gross Income </a:t>
            </a:r>
          </a:p>
          <a:p>
            <a:pPr>
              <a:defRPr/>
            </a:pPr>
            <a:r>
              <a:rPr lang="en-US" sz="1400" baseline="0" dirty="0"/>
              <a:t>vs. State of Georgia U.S. Census Income Distribution</a:t>
            </a:r>
            <a:endParaRPr lang="en-US"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UGA</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Less than $10,000</c:v>
                </c:pt>
                <c:pt idx="1">
                  <c:v>$10,000 - $14,999</c:v>
                </c:pt>
                <c:pt idx="2">
                  <c:v>$15,000 - $24,999</c:v>
                </c:pt>
                <c:pt idx="3">
                  <c:v>$25,000 - $34,999</c:v>
                </c:pt>
                <c:pt idx="4">
                  <c:v>$35,000 - $49,999</c:v>
                </c:pt>
                <c:pt idx="5">
                  <c:v>$50,000 - $74,999</c:v>
                </c:pt>
                <c:pt idx="6">
                  <c:v>$75,000 - $99,999</c:v>
                </c:pt>
                <c:pt idx="7">
                  <c:v>$100,000 - $149,999</c:v>
                </c:pt>
                <c:pt idx="8">
                  <c:v>$150,000 - $199,999</c:v>
                </c:pt>
                <c:pt idx="9">
                  <c:v>$200,000 or more</c:v>
                </c:pt>
              </c:strCache>
            </c:strRef>
          </c:cat>
          <c:val>
            <c:numRef>
              <c:f>Sheet1!$B$2:$B$11</c:f>
              <c:numCache>
                <c:formatCode>0.0%</c:formatCode>
                <c:ptCount val="10"/>
                <c:pt idx="0">
                  <c:v>3.5738068812430634E-2</c:v>
                </c:pt>
                <c:pt idx="1">
                  <c:v>1.3762486126526082E-2</c:v>
                </c:pt>
                <c:pt idx="2">
                  <c:v>3.2852386237513874E-2</c:v>
                </c:pt>
                <c:pt idx="3">
                  <c:v>3.7957824639289678E-2</c:v>
                </c:pt>
                <c:pt idx="4">
                  <c:v>5.6825749167591567E-2</c:v>
                </c:pt>
                <c:pt idx="5">
                  <c:v>8.8124306326304108E-2</c:v>
                </c:pt>
                <c:pt idx="6">
                  <c:v>9.4117647058823528E-2</c:v>
                </c:pt>
                <c:pt idx="7">
                  <c:v>0.18446170921198668</c:v>
                </c:pt>
                <c:pt idx="8">
                  <c:v>0.14384017758046616</c:v>
                </c:pt>
                <c:pt idx="9">
                  <c:v>0.31231964483906771</c:v>
                </c:pt>
              </c:numCache>
            </c:numRef>
          </c:val>
          <c:smooth val="0"/>
          <c:extLst>
            <c:ext xmlns:c16="http://schemas.microsoft.com/office/drawing/2014/chart" uri="{C3380CC4-5D6E-409C-BE32-E72D297353CC}">
              <c16:uniqueId val="{00000000-01AC-4D0F-9473-DF448C4516E5}"/>
            </c:ext>
          </c:extLst>
        </c:ser>
        <c:ser>
          <c:idx val="1"/>
          <c:order val="1"/>
          <c:tx>
            <c:strRef>
              <c:f>Sheet1!$C$1</c:f>
              <c:strCache>
                <c:ptCount val="1"/>
                <c:pt idx="0">
                  <c:v>State of Georgia</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Less than $10,000</c:v>
                </c:pt>
                <c:pt idx="1">
                  <c:v>$10,000 - $14,999</c:v>
                </c:pt>
                <c:pt idx="2">
                  <c:v>$15,000 - $24,999</c:v>
                </c:pt>
                <c:pt idx="3">
                  <c:v>$25,000 - $34,999</c:v>
                </c:pt>
                <c:pt idx="4">
                  <c:v>$35,000 - $49,999</c:v>
                </c:pt>
                <c:pt idx="5">
                  <c:v>$50,000 - $74,999</c:v>
                </c:pt>
                <c:pt idx="6">
                  <c:v>$75,000 - $99,999</c:v>
                </c:pt>
                <c:pt idx="7">
                  <c:v>$100,000 - $149,999</c:v>
                </c:pt>
                <c:pt idx="8">
                  <c:v>$150,000 - $199,999</c:v>
                </c:pt>
                <c:pt idx="9">
                  <c:v>$200,000 or more</c:v>
                </c:pt>
              </c:strCache>
            </c:strRef>
          </c:cat>
          <c:val>
            <c:numRef>
              <c:f>Sheet1!$C$2:$C$11</c:f>
              <c:numCache>
                <c:formatCode>0.0%</c:formatCode>
                <c:ptCount val="10"/>
                <c:pt idx="0">
                  <c:v>5.6000000000000001E-2</c:v>
                </c:pt>
                <c:pt idx="1">
                  <c:v>3.5999999999999997E-2</c:v>
                </c:pt>
                <c:pt idx="2">
                  <c:v>6.9000000000000006E-2</c:v>
                </c:pt>
                <c:pt idx="3">
                  <c:v>7.2999999999999995E-2</c:v>
                </c:pt>
                <c:pt idx="4">
                  <c:v>0.112</c:v>
                </c:pt>
                <c:pt idx="5">
                  <c:v>0.16800000000000001</c:v>
                </c:pt>
                <c:pt idx="6">
                  <c:v>0.13300000000000001</c:v>
                </c:pt>
                <c:pt idx="7">
                  <c:v>0.16900000000000001</c:v>
                </c:pt>
                <c:pt idx="8">
                  <c:v>8.2000000000000003E-2</c:v>
                </c:pt>
                <c:pt idx="9">
                  <c:v>0.10199999999999999</c:v>
                </c:pt>
              </c:numCache>
            </c:numRef>
          </c:val>
          <c:smooth val="0"/>
          <c:extLst>
            <c:ext xmlns:c16="http://schemas.microsoft.com/office/drawing/2014/chart" uri="{C3380CC4-5D6E-409C-BE32-E72D297353CC}">
              <c16:uniqueId val="{00000001-01AC-4D0F-9473-DF448C4516E5}"/>
            </c:ext>
          </c:extLst>
        </c:ser>
        <c:dLbls>
          <c:showLegendKey val="0"/>
          <c:showVal val="0"/>
          <c:showCatName val="0"/>
          <c:showSerName val="0"/>
          <c:showPercent val="0"/>
          <c:showBubbleSize val="0"/>
        </c:dLbls>
        <c:smooth val="0"/>
        <c:axId val="630588351"/>
        <c:axId val="630286351"/>
      </c:lineChart>
      <c:catAx>
        <c:axId val="63058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286351"/>
        <c:crosses val="autoZero"/>
        <c:auto val="1"/>
        <c:lblAlgn val="ctr"/>
        <c:lblOffset val="100"/>
        <c:noMultiLvlLbl val="0"/>
      </c:catAx>
      <c:valAx>
        <c:axId val="6302863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58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89899171350597E-2"/>
          <c:y val="1.9286083262269379E-2"/>
          <c:w val="0.92311715811922512"/>
          <c:h val="0.84757361082274119"/>
        </c:manualLayout>
      </c:layout>
      <c:bar3DChart>
        <c:barDir val="col"/>
        <c:grouping val="stacked"/>
        <c:varyColors val="0"/>
        <c:ser>
          <c:idx val="0"/>
          <c:order val="0"/>
          <c:tx>
            <c:strRef>
              <c:f>Sheet1!$B$1</c:f>
              <c:strCache>
                <c:ptCount val="1"/>
                <c:pt idx="0">
                  <c:v>Gift Aid</c:v>
                </c:pt>
              </c:strCache>
            </c:strRef>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Up to $30,000</c:v>
                </c:pt>
                <c:pt idx="1">
                  <c:v>$30,001-$48,000</c:v>
                </c:pt>
                <c:pt idx="2">
                  <c:v>$48,001-$75,000</c:v>
                </c:pt>
                <c:pt idx="3">
                  <c:v>$75,001-$110,000</c:v>
                </c:pt>
                <c:pt idx="4">
                  <c:v>$110,001+</c:v>
                </c:pt>
              </c:strCache>
            </c:strRef>
          </c:cat>
          <c:val>
            <c:numRef>
              <c:f>Sheet1!$B$2:$B$6</c:f>
              <c:numCache>
                <c:formatCode>"$"#,##0</c:formatCode>
                <c:ptCount val="5"/>
                <c:pt idx="0">
                  <c:v>15837</c:v>
                </c:pt>
                <c:pt idx="1">
                  <c:v>15171</c:v>
                </c:pt>
                <c:pt idx="2">
                  <c:v>11508</c:v>
                </c:pt>
                <c:pt idx="3">
                  <c:v>9408</c:v>
                </c:pt>
                <c:pt idx="4">
                  <c:v>9266</c:v>
                </c:pt>
              </c:numCache>
            </c:numRef>
          </c:val>
          <c:extLst>
            <c:ext xmlns:c16="http://schemas.microsoft.com/office/drawing/2014/chart" uri="{C3380CC4-5D6E-409C-BE32-E72D297353CC}">
              <c16:uniqueId val="{00000000-769F-4DEA-9DE1-3A7804195B27}"/>
            </c:ext>
          </c:extLst>
        </c:ser>
        <c:ser>
          <c:idx val="1"/>
          <c:order val="1"/>
          <c:tx>
            <c:strRef>
              <c:f>Sheet1!$C$1</c:f>
              <c:strCache>
                <c:ptCount val="1"/>
                <c:pt idx="0">
                  <c:v>Loan/Work-Study</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Up to $30,000</c:v>
                </c:pt>
                <c:pt idx="1">
                  <c:v>$30,001-$48,000</c:v>
                </c:pt>
                <c:pt idx="2">
                  <c:v>$48,001-$75,000</c:v>
                </c:pt>
                <c:pt idx="3">
                  <c:v>$75,001-$110,000</c:v>
                </c:pt>
                <c:pt idx="4">
                  <c:v>$110,001+</c:v>
                </c:pt>
              </c:strCache>
            </c:strRef>
          </c:cat>
          <c:val>
            <c:numRef>
              <c:f>Sheet1!$C$2:$C$6</c:f>
              <c:numCache>
                <c:formatCode>"$"#,##0</c:formatCode>
                <c:ptCount val="5"/>
                <c:pt idx="0">
                  <c:v>2965</c:v>
                </c:pt>
                <c:pt idx="1">
                  <c:v>2589</c:v>
                </c:pt>
                <c:pt idx="2">
                  <c:v>3363</c:v>
                </c:pt>
                <c:pt idx="3">
                  <c:v>4029</c:v>
                </c:pt>
                <c:pt idx="4">
                  <c:v>2642</c:v>
                </c:pt>
              </c:numCache>
            </c:numRef>
          </c:val>
          <c:extLst>
            <c:ext xmlns:c16="http://schemas.microsoft.com/office/drawing/2014/chart" uri="{C3380CC4-5D6E-409C-BE32-E72D297353CC}">
              <c16:uniqueId val="{00000001-769F-4DEA-9DE1-3A7804195B27}"/>
            </c:ext>
          </c:extLst>
        </c:ser>
        <c:ser>
          <c:idx val="2"/>
          <c:order val="2"/>
          <c:tx>
            <c:strRef>
              <c:f>Sheet1!$D$1</c:f>
              <c:strCache>
                <c:ptCount val="1"/>
                <c:pt idx="0">
                  <c:v>Family Contribution</c:v>
                </c:pt>
              </c:strCache>
            </c:strRef>
          </c:tx>
          <c:spPr>
            <a:solidFill>
              <a:srgbClr val="FFFF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Up to $30,000</c:v>
                </c:pt>
                <c:pt idx="1">
                  <c:v>$30,001-$48,000</c:v>
                </c:pt>
                <c:pt idx="2">
                  <c:v>$48,001-$75,000</c:v>
                </c:pt>
                <c:pt idx="3">
                  <c:v>$75,001-$110,000</c:v>
                </c:pt>
                <c:pt idx="4">
                  <c:v>$110,001+</c:v>
                </c:pt>
              </c:strCache>
            </c:strRef>
          </c:cat>
          <c:val>
            <c:numRef>
              <c:f>Sheet1!$D$2:$D$6</c:f>
              <c:numCache>
                <c:formatCode>"$"#,##0</c:formatCode>
                <c:ptCount val="5"/>
                <c:pt idx="0">
                  <c:v>2489</c:v>
                </c:pt>
                <c:pt idx="1">
                  <c:v>3684</c:v>
                </c:pt>
                <c:pt idx="2">
                  <c:v>10361</c:v>
                </c:pt>
                <c:pt idx="3">
                  <c:v>12904</c:v>
                </c:pt>
                <c:pt idx="4">
                  <c:v>14618</c:v>
                </c:pt>
              </c:numCache>
            </c:numRef>
          </c:val>
          <c:extLst>
            <c:ext xmlns:c16="http://schemas.microsoft.com/office/drawing/2014/chart" uri="{C3380CC4-5D6E-409C-BE32-E72D297353CC}">
              <c16:uniqueId val="{00000002-769F-4DEA-9DE1-3A7804195B27}"/>
            </c:ext>
          </c:extLst>
        </c:ser>
        <c:ser>
          <c:idx val="3"/>
          <c:order val="3"/>
          <c:tx>
            <c:strRef>
              <c:f>Sheet1!$E$1</c:f>
              <c:strCache>
                <c:ptCount val="1"/>
                <c:pt idx="0">
                  <c:v>Unmet Need</c:v>
                </c:pt>
              </c:strCache>
            </c:strRef>
          </c:tx>
          <c:spPr>
            <a:solidFill>
              <a:srgbClr val="FF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Up to $30,000</c:v>
                </c:pt>
                <c:pt idx="1">
                  <c:v>$30,001-$48,000</c:v>
                </c:pt>
                <c:pt idx="2">
                  <c:v>$48,001-$75,000</c:v>
                </c:pt>
                <c:pt idx="3">
                  <c:v>$75,001-$110,000</c:v>
                </c:pt>
                <c:pt idx="4">
                  <c:v>$110,001+</c:v>
                </c:pt>
              </c:strCache>
            </c:strRef>
          </c:cat>
          <c:val>
            <c:numRef>
              <c:f>Sheet1!$E$2:$E$6</c:f>
              <c:numCache>
                <c:formatCode>"$"#,##0</c:formatCode>
                <c:ptCount val="5"/>
                <c:pt idx="0">
                  <c:v>4959</c:v>
                </c:pt>
                <c:pt idx="1">
                  <c:v>4810</c:v>
                </c:pt>
                <c:pt idx="2">
                  <c:v>1111</c:v>
                </c:pt>
                <c:pt idx="3">
                  <c:v>0</c:v>
                </c:pt>
                <c:pt idx="4">
                  <c:v>0</c:v>
                </c:pt>
              </c:numCache>
            </c:numRef>
          </c:val>
          <c:extLst>
            <c:ext xmlns:c16="http://schemas.microsoft.com/office/drawing/2014/chart" uri="{C3380CC4-5D6E-409C-BE32-E72D297353CC}">
              <c16:uniqueId val="{00000003-769F-4DEA-9DE1-3A7804195B27}"/>
            </c:ext>
          </c:extLst>
        </c:ser>
        <c:dLbls>
          <c:showLegendKey val="0"/>
          <c:showVal val="0"/>
          <c:showCatName val="0"/>
          <c:showSerName val="0"/>
          <c:showPercent val="0"/>
          <c:showBubbleSize val="0"/>
        </c:dLbls>
        <c:gapWidth val="150"/>
        <c:shape val="box"/>
        <c:axId val="573482640"/>
        <c:axId val="603803504"/>
        <c:axId val="0"/>
      </c:bar3DChart>
      <c:catAx>
        <c:axId val="573482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3803504"/>
        <c:crosses val="autoZero"/>
        <c:auto val="1"/>
        <c:lblAlgn val="ctr"/>
        <c:lblOffset val="100"/>
        <c:noMultiLvlLbl val="0"/>
      </c:catAx>
      <c:valAx>
        <c:axId val="6038035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3482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0.89211</cdr:x>
      <cdr:y>0.12954</cdr:y>
    </cdr:from>
    <cdr:to>
      <cdr:x>0.93718</cdr:x>
      <cdr:y>0.19553</cdr:y>
    </cdr:to>
    <cdr:sp macro="" textlink="">
      <cdr:nvSpPr>
        <cdr:cNvPr id="2" name="TextBox 1">
          <a:extLst xmlns:a="http://schemas.openxmlformats.org/drawingml/2006/main">
            <a:ext uri="{FF2B5EF4-FFF2-40B4-BE49-F238E27FC236}">
              <a16:creationId xmlns:a16="http://schemas.microsoft.com/office/drawing/2014/main" id="{04B5C061-3995-47B6-8808-F269AEF5204B}"/>
            </a:ext>
          </a:extLst>
        </cdr:cNvPr>
        <cdr:cNvSpPr txBox="1"/>
      </cdr:nvSpPr>
      <cdr:spPr>
        <a:xfrm xmlns:a="http://schemas.openxmlformats.org/drawingml/2006/main">
          <a:off x="9733746" y="570234"/>
          <a:ext cx="491705" cy="2905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Georgia" panose="02040502050405020303" pitchFamily="18" charset="0"/>
            </a:rPr>
            <a:t>+$3.7M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4" rIns="93167" bIns="46584" rtlCol="0"/>
          <a:lstStyle>
            <a:lvl1pPr algn="r">
              <a:defRPr sz="1200"/>
            </a:lvl1pPr>
          </a:lstStyle>
          <a:p>
            <a:fld id="{DBC011D7-FE6A-4143-A824-E8F0009F4A74}" type="datetimeFigureOut">
              <a:t>4/15/2024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7" tIns="46584" rIns="93167" bIns="46584" rtlCol="0" anchor="b"/>
          <a:lstStyle>
            <a:lvl1pPr algn="r">
              <a:defRPr sz="1200"/>
            </a:lvl1pPr>
          </a:lstStyle>
          <a:p>
            <a:fld id="{27DBF397-2A2E-5243-9C89-299CAB272396}" type="slidenum">
              <a:t>‹#›</a:t>
            </a:fld>
            <a:endParaRPr lang="en-US"/>
          </a:p>
        </p:txBody>
      </p:sp>
    </p:spTree>
    <p:extLst>
      <p:ext uri="{BB962C8B-B14F-4D97-AF65-F5344CB8AC3E}">
        <p14:creationId xmlns:p14="http://schemas.microsoft.com/office/powerpoint/2010/main" val="163405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a:solidFill>
                  <a:schemeClr val="tx1"/>
                </a:solidFill>
                <a:effectLst/>
                <a:latin typeface="+mn-lt"/>
                <a:ea typeface="+mn-ea"/>
                <a:cs typeface="+mn-cs"/>
              </a:rPr>
              <a:t>Enrollment Context</a:t>
            </a:r>
          </a:p>
          <a:p>
            <a:r>
              <a:rPr lang="en-US" sz="1200" b="0" i="0" u="none" kern="1200">
                <a:solidFill>
                  <a:schemeClr val="tx1"/>
                </a:solidFill>
                <a:effectLst/>
                <a:latin typeface="+mn-lt"/>
                <a:ea typeface="+mn-ea"/>
                <a:cs typeface="+mn-cs"/>
              </a:rPr>
              <a:t>The University of Georgia’s ability to grow enrollment is limited by physical limitations in Athens rather than by limited market demand.  This strategy recommends moderating on-campus undergraduate enrollment to allow for on-campus to catch up with market demand.  The overall growth is projected to be approximately 4,000 new students enrolled at UGA, however, less than 400 new students per year would be physically located on the Athens campus. Expanding online graduate programs in high demand areas at scale will allow UGA’s enrollment to support the mission of the university by serving Georgians who are currently taking online programs from institutions primarily located outside of the state.</a:t>
            </a:r>
          </a:p>
          <a:p>
            <a:endParaRPr lang="en-US" b="0" u="none"/>
          </a:p>
        </p:txBody>
      </p:sp>
      <p:sp>
        <p:nvSpPr>
          <p:cNvPr id="4" name="Slide Number Placeholder 3"/>
          <p:cNvSpPr>
            <a:spLocks noGrp="1"/>
          </p:cNvSpPr>
          <p:nvPr>
            <p:ph type="sldNum" sz="quarter" idx="5"/>
          </p:nvPr>
        </p:nvSpPr>
        <p:spPr/>
        <p:txBody>
          <a:bodyPr/>
          <a:lstStyle/>
          <a:p>
            <a:fld id="{27DBF397-2A2E-5243-9C89-299CAB272396}" type="slidenum">
              <a:rPr lang="en-US" smtClean="0"/>
              <a:t>28</a:t>
            </a:fld>
            <a:endParaRPr lang="en-US"/>
          </a:p>
        </p:txBody>
      </p:sp>
    </p:spTree>
    <p:extLst>
      <p:ext uri="{BB962C8B-B14F-4D97-AF65-F5344CB8AC3E}">
        <p14:creationId xmlns:p14="http://schemas.microsoft.com/office/powerpoint/2010/main" val="321475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DBF397-2A2E-5243-9C89-299CAB272396}" type="slidenum">
              <a:rPr lang="en-US" smtClean="0"/>
              <a:t>35</a:t>
            </a:fld>
            <a:endParaRPr lang="en-US"/>
          </a:p>
        </p:txBody>
      </p:sp>
    </p:spTree>
    <p:extLst>
      <p:ext uri="{BB962C8B-B14F-4D97-AF65-F5344CB8AC3E}">
        <p14:creationId xmlns:p14="http://schemas.microsoft.com/office/powerpoint/2010/main" val="667852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out UGA">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2427689" y="3094738"/>
            <a:ext cx="7336623" cy="181588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latin typeface="Georgia" charset="0"/>
                <a:ea typeface="Georgia" charset="0"/>
                <a:cs typeface="Georgia" charset="0"/>
              </a:rPr>
              <a:t>Chartered by the state of Georgia in 1785, the University of Georgia is the birthplace of public higher education in America — launching our nation’s great tradition of world-class public education. What began as a commitment to inspire the next generation grows stronger today through global research, hands-on learning and extensive outreach. A top value in public higher education, Georgia’s flagship university thrives in a community that combines a culture-rich college town with a strong economic center.</a:t>
            </a:r>
            <a:endParaRPr lang="en-US" sz="1600" b="0" i="0">
              <a:latin typeface="Georgia" charset="0"/>
              <a:ea typeface="Georgia" charset="0"/>
              <a:cs typeface="Georgi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1584" y="1278376"/>
            <a:ext cx="1708832" cy="1313570"/>
          </a:xfrm>
          <a:prstGeom prst="rect">
            <a:avLst/>
          </a:prstGeom>
        </p:spPr>
      </p:pic>
    </p:spTree>
    <p:extLst>
      <p:ext uri="{BB962C8B-B14F-4D97-AF65-F5344CB8AC3E}">
        <p14:creationId xmlns:p14="http://schemas.microsoft.com/office/powerpoint/2010/main" val="1972633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20" userDrawn="1">
          <p15:clr>
            <a:srgbClr val="FBAE40"/>
          </p15:clr>
        </p15:guide>
        <p15:guide id="4" pos="4800" userDrawn="1">
          <p15:clr>
            <a:srgbClr val="FBAE40"/>
          </p15:clr>
        </p15:guide>
        <p15:guide id="5" pos="5280" userDrawn="1">
          <p15:clr>
            <a:srgbClr val="FBAE40"/>
          </p15:clr>
        </p15:guide>
        <p15:guide id="6" pos="5760" userDrawn="1">
          <p15:clr>
            <a:srgbClr val="FBAE40"/>
          </p15:clr>
        </p15:guide>
        <p15:guide id="7" pos="6240" userDrawn="1">
          <p15:clr>
            <a:srgbClr val="FBAE40"/>
          </p15:clr>
        </p15:guide>
        <p15:guide id="8" pos="6720" userDrawn="1">
          <p15:clr>
            <a:srgbClr val="FBAE40"/>
          </p15:clr>
        </p15:guide>
        <p15:guide id="9" pos="7200" userDrawn="1">
          <p15:clr>
            <a:srgbClr val="FBAE40"/>
          </p15:clr>
        </p15:guide>
        <p15:guide id="10" pos="7680" userDrawn="1">
          <p15:clr>
            <a:srgbClr val="FBAE40"/>
          </p15:clr>
        </p15:guide>
        <p15:guide id="11" pos="3360" userDrawn="1">
          <p15:clr>
            <a:srgbClr val="FBAE40"/>
          </p15:clr>
        </p15:guide>
        <p15:guide id="12" pos="2880" userDrawn="1">
          <p15:clr>
            <a:srgbClr val="FBAE40"/>
          </p15:clr>
        </p15:guide>
        <p15:guide id="13" pos="2400" userDrawn="1">
          <p15:clr>
            <a:srgbClr val="FBAE40"/>
          </p15:clr>
        </p15:guide>
        <p15:guide id="14" pos="1920" userDrawn="1">
          <p15:clr>
            <a:srgbClr val="FBAE40"/>
          </p15:clr>
        </p15:guide>
        <p15:guide id="15" pos="1440" userDrawn="1">
          <p15:clr>
            <a:srgbClr val="FBAE40"/>
          </p15:clr>
        </p15:guide>
        <p15:guide id="16" pos="960" userDrawn="1">
          <p15:clr>
            <a:srgbClr val="FBAE40"/>
          </p15:clr>
        </p15:guide>
        <p15:guide id="17" pos="480" userDrawn="1">
          <p15:clr>
            <a:srgbClr val="FBAE40"/>
          </p15:clr>
        </p15:guide>
        <p15:guide id="18" userDrawn="1">
          <p15:clr>
            <a:srgbClr val="FBAE40"/>
          </p15:clr>
        </p15:guide>
        <p15:guide id="19" orient="horz" pos="1728" userDrawn="1">
          <p15:clr>
            <a:srgbClr val="FBAE40"/>
          </p15:clr>
        </p15:guide>
        <p15:guide id="20" orient="horz" pos="1296" userDrawn="1">
          <p15:clr>
            <a:srgbClr val="FBAE40"/>
          </p15:clr>
        </p15:guide>
        <p15:guide id="21" orient="horz" pos="864" userDrawn="1">
          <p15:clr>
            <a:srgbClr val="FBAE40"/>
          </p15:clr>
        </p15:guide>
        <p15:guide id="22" orient="horz" pos="432" userDrawn="1">
          <p15:clr>
            <a:srgbClr val="FBAE40"/>
          </p15:clr>
        </p15:guide>
        <p15:guide id="23" orient="horz" userDrawn="1">
          <p15:clr>
            <a:srgbClr val="FBAE40"/>
          </p15:clr>
        </p15:guide>
        <p15:guide id="24" orient="horz" pos="2592" userDrawn="1">
          <p15:clr>
            <a:srgbClr val="FBAE40"/>
          </p15:clr>
        </p15:guide>
        <p15:guide id="25" orient="horz" pos="3024" userDrawn="1">
          <p15:clr>
            <a:srgbClr val="FBAE40"/>
          </p15:clr>
        </p15:guide>
        <p15:guide id="26" orient="horz" pos="3456" userDrawn="1">
          <p15:clr>
            <a:srgbClr val="FBAE40"/>
          </p15:clr>
        </p15:guide>
        <p15:guide id="27" orient="horz" pos="3888" userDrawn="1">
          <p15:clr>
            <a:srgbClr val="FBAE40"/>
          </p15:clr>
        </p15:guide>
        <p15:guide id="28" orient="horz" pos="4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sp>
        <p:nvSpPr>
          <p:cNvPr id="16" name="Rectangle 1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439862" y="2587664"/>
            <a:ext cx="9312275" cy="841336"/>
          </a:xfrm>
        </p:spPr>
        <p:txBody>
          <a:bodyPr>
            <a:normAutofit/>
          </a:bodyPr>
          <a:lstStyle>
            <a:lvl1pPr marL="0" indent="0" algn="ctr">
              <a:lnSpc>
                <a:spcPct val="100000"/>
              </a:lnSpc>
              <a:spcBef>
                <a:spcPts val="0"/>
              </a:spcBef>
              <a:buNone/>
              <a:defRPr sz="4800" b="1" i="0" baseline="0">
                <a:solidFill>
                  <a:schemeClr val="bg1"/>
                </a:solidFill>
                <a:latin typeface="Merriweather Sans" charset="0"/>
                <a:ea typeface="Merriweather Sans" charset="0"/>
                <a:cs typeface="Merriweather Sans" charset="0"/>
              </a:defRPr>
            </a:lvl1pPr>
          </a:lstStyle>
          <a:p>
            <a:pPr lvl="0"/>
            <a:r>
              <a:rPr lang="en-US" sz="4800" b="1" i="0">
                <a:latin typeface="Merriweather Sans" charset="0"/>
                <a:ea typeface="Merriweather Sans" charset="0"/>
                <a:cs typeface="Merriweather Sans" charset="0"/>
              </a:rPr>
              <a:t>Title 48–54pt Bold</a:t>
            </a:r>
            <a:endParaRPr lang="en-US" sz="4800" b="1" i="0">
              <a:latin typeface="Arial" charset="0"/>
              <a:ea typeface="Arial" charset="0"/>
              <a:cs typeface="Arial" charset="0"/>
            </a:endParaRPr>
          </a:p>
        </p:txBody>
      </p:sp>
      <p:sp>
        <p:nvSpPr>
          <p:cNvPr id="7" name="Text Placeholder 6"/>
          <p:cNvSpPr>
            <a:spLocks noGrp="1"/>
          </p:cNvSpPr>
          <p:nvPr>
            <p:ph type="body" sz="quarter" idx="11" hasCustomPrompt="1"/>
          </p:nvPr>
        </p:nvSpPr>
        <p:spPr>
          <a:xfrm>
            <a:off x="1439863" y="3429000"/>
            <a:ext cx="9312275" cy="437990"/>
          </a:xfrm>
        </p:spPr>
        <p:txBody>
          <a:bodyPr>
            <a:normAutofit/>
          </a:bodyPr>
          <a:lstStyle>
            <a:lvl1pPr marL="0" indent="0" algn="ctr">
              <a:lnSpc>
                <a:spcPct val="100000"/>
              </a:lnSpc>
              <a:spcBef>
                <a:spcPts val="0"/>
              </a:spcBef>
              <a:buNone/>
              <a:defRPr sz="2000" b="0" i="0">
                <a:solidFill>
                  <a:schemeClr val="bg1"/>
                </a:solidFill>
                <a:latin typeface="Merriweather Sans" charset="0"/>
                <a:ea typeface="Merriweather Sans" charset="0"/>
                <a:cs typeface="Merriweather Sans" charset="0"/>
              </a:defRPr>
            </a:lvl1pPr>
          </a:lstStyle>
          <a:p>
            <a:pPr lvl="0"/>
            <a:r>
              <a:rPr lang="en-US" b="0" i="0">
                <a:latin typeface="Merriweather Sans" charset="0"/>
                <a:ea typeface="Merriweather Sans" charset="0"/>
                <a:cs typeface="Merriweather Sans" charset="0"/>
              </a:rPr>
              <a:t>Presenter’s Name or Secondary Title 20–24pt Regular</a:t>
            </a:r>
            <a:endParaRPr lang="en-US"/>
          </a:p>
        </p:txBody>
      </p:sp>
    </p:spTree>
    <p:extLst>
      <p:ext uri="{BB962C8B-B14F-4D97-AF65-F5344CB8AC3E}">
        <p14:creationId xmlns:p14="http://schemas.microsoft.com/office/powerpoint/2010/main" val="667172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sp>
        <p:nvSpPr>
          <p:cNvPr id="6" name="Rectangle 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8" name="Group 7"/>
          <p:cNvGrpSpPr/>
          <p:nvPr userDrawn="1"/>
        </p:nvGrpSpPr>
        <p:grpSpPr>
          <a:xfrm>
            <a:off x="85468" y="81079"/>
            <a:ext cx="4486532" cy="6695842"/>
            <a:chOff x="85468" y="81079"/>
            <a:chExt cx="4486532" cy="6695842"/>
          </a:xfrm>
        </p:grpSpPr>
        <p:cxnSp>
          <p:nvCxnSpPr>
            <p:cNvPr id="9" name="Straight Connector 8"/>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Text Placeholder 28"/>
          <p:cNvSpPr>
            <a:spLocks noGrp="1"/>
          </p:cNvSpPr>
          <p:nvPr>
            <p:ph type="body" sz="quarter" idx="11" hasCustomPrompt="1"/>
          </p:nvPr>
        </p:nvSpPr>
        <p:spPr>
          <a:xfrm>
            <a:off x="669925" y="2925264"/>
            <a:ext cx="3328988" cy="698500"/>
          </a:xfrm>
        </p:spPr>
        <p:txBody>
          <a:bodyPr>
            <a:noAutofit/>
          </a:bodyPr>
          <a:lstStyle>
            <a:lvl1pPr marL="0" indent="0">
              <a:lnSpc>
                <a:spcPct val="100000"/>
              </a:lnSpc>
              <a:spcBef>
                <a:spcPts val="0"/>
              </a:spcBef>
              <a:buNone/>
              <a:defRPr sz="2000" b="0" i="0" baseline="0">
                <a:solidFill>
                  <a:schemeClr val="bg1"/>
                </a:solidFill>
                <a:latin typeface="Merriweather Sans" charset="0"/>
                <a:ea typeface="Merriweather Sans" charset="0"/>
                <a:cs typeface="Merriweather Sans"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b="0" i="0">
                <a:latin typeface="Merriweather Sans" charset="0"/>
                <a:ea typeface="Merriweather Sans" charset="0"/>
                <a:cs typeface="Merriweather Sans" charset="0"/>
              </a:rPr>
              <a:t>Name or Secondary Title 20–24pt Regular</a:t>
            </a:r>
            <a:endParaRPr lang="en-US"/>
          </a:p>
        </p:txBody>
      </p:sp>
      <p:sp>
        <p:nvSpPr>
          <p:cNvPr id="28" name="Text Placeholder 16"/>
          <p:cNvSpPr>
            <a:spLocks noGrp="1"/>
          </p:cNvSpPr>
          <p:nvPr>
            <p:ph type="body" sz="quarter" idx="10" hasCustomPrompt="1"/>
          </p:nvPr>
        </p:nvSpPr>
        <p:spPr>
          <a:xfrm>
            <a:off x="670233" y="1552920"/>
            <a:ext cx="3328362" cy="1372344"/>
          </a:xfrm>
        </p:spPr>
        <p:txBody>
          <a:bodyPr>
            <a:normAutofit/>
          </a:bodyPr>
          <a:lstStyle>
            <a:lvl1pPr marL="0" indent="0">
              <a:lnSpc>
                <a:spcPct val="100000"/>
              </a:lnSpc>
              <a:spcBef>
                <a:spcPts val="0"/>
              </a:spcBef>
              <a:buNone/>
              <a:defRPr sz="4000" b="1" i="0" baseline="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Title 36–44pt Bold</a:t>
            </a:r>
            <a:endParaRPr lang="en-US"/>
          </a:p>
        </p:txBody>
      </p:sp>
      <p:sp>
        <p:nvSpPr>
          <p:cNvPr id="30" name="Picture Placeholder 29"/>
          <p:cNvSpPr>
            <a:spLocks noGrp="1"/>
          </p:cNvSpPr>
          <p:nvPr>
            <p:ph type="pic" sz="quarter" idx="12" hasCustomPrompt="1"/>
          </p:nvPr>
        </p:nvSpPr>
        <p:spPr>
          <a:xfrm>
            <a:off x="4572000" y="0"/>
            <a:ext cx="7620000"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0" i="0">
                <a:latin typeface="Merriweather Sans" charset="0"/>
                <a:ea typeface="Merriweather Sans" charset="0"/>
                <a:cs typeface="Merriweather Sans" charset="0"/>
              </a:defRPr>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69469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sp>
        <p:nvSpPr>
          <p:cNvPr id="12" name="Rectangle 11"/>
          <p:cNvSpPr/>
          <p:nvPr userDrawn="1"/>
        </p:nvSpPr>
        <p:spPr>
          <a:xfrm>
            <a:off x="0" y="5486400"/>
            <a:ext cx="12192000" cy="13796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85468"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2106532" y="5486400"/>
            <a:ext cx="0" cy="12905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 Placeholder 16"/>
          <p:cNvSpPr>
            <a:spLocks noGrp="1"/>
          </p:cNvSpPr>
          <p:nvPr>
            <p:ph type="body" sz="quarter" idx="10" hasCustomPrompt="1"/>
          </p:nvPr>
        </p:nvSpPr>
        <p:spPr>
          <a:xfrm>
            <a:off x="670232" y="5613651"/>
            <a:ext cx="8604395" cy="625783"/>
          </a:xfrm>
        </p:spPr>
        <p:txBody>
          <a:bodyPr>
            <a:normAutofit/>
          </a:bodyPr>
          <a:lstStyle>
            <a:lvl1pPr marL="0" indent="0">
              <a:lnSpc>
                <a:spcPct val="100000"/>
              </a:lnSpc>
              <a:spcBef>
                <a:spcPts val="0"/>
              </a:spcBef>
              <a:buNone/>
              <a:defRPr sz="4000" b="1" i="0" baseline="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Title 36–44pt Bold</a:t>
            </a:r>
            <a:endParaRPr lang="en-US"/>
          </a:p>
        </p:txBody>
      </p:sp>
      <p:sp>
        <p:nvSpPr>
          <p:cNvPr id="18" name="Text Placeholder 28"/>
          <p:cNvSpPr>
            <a:spLocks noGrp="1"/>
          </p:cNvSpPr>
          <p:nvPr>
            <p:ph type="body" sz="quarter" idx="11" hasCustomPrompt="1"/>
          </p:nvPr>
        </p:nvSpPr>
        <p:spPr>
          <a:xfrm>
            <a:off x="670230" y="6239435"/>
            <a:ext cx="8604397" cy="368834"/>
          </a:xfrm>
        </p:spPr>
        <p:txBody>
          <a:bodyPr>
            <a:noAutofit/>
          </a:bodyPr>
          <a:lstStyle>
            <a:lvl1pPr marL="0" indent="0">
              <a:lnSpc>
                <a:spcPct val="100000"/>
              </a:lnSpc>
              <a:spcBef>
                <a:spcPts val="0"/>
              </a:spcBef>
              <a:buNone/>
              <a:defRPr sz="2000" b="0" i="0" baseline="0">
                <a:solidFill>
                  <a:schemeClr val="bg1"/>
                </a:solidFill>
                <a:latin typeface="Merriweather Sans" charset="0"/>
                <a:ea typeface="Merriweather Sans" charset="0"/>
                <a:cs typeface="Merriweather Sans"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b="0" i="0">
                <a:latin typeface="Merriweather Sans" charset="0"/>
                <a:ea typeface="Merriweather Sans" charset="0"/>
                <a:cs typeface="Merriweather Sans" charset="0"/>
              </a:rPr>
              <a:t>Presenter’s Name or Secondary Title 20–24pt Regular</a:t>
            </a:r>
            <a:endParaRPr lang="en-US"/>
          </a:p>
        </p:txBody>
      </p:sp>
      <p:sp>
        <p:nvSpPr>
          <p:cNvPr id="3" name="Picture Placeholder 2"/>
          <p:cNvSpPr>
            <a:spLocks noGrp="1"/>
          </p:cNvSpPr>
          <p:nvPr>
            <p:ph type="pic" sz="quarter" idx="12" hasCustomPrompt="1"/>
          </p:nvPr>
        </p:nvSpPr>
        <p:spPr>
          <a:xfrm>
            <a:off x="0" y="0"/>
            <a:ext cx="12192000" cy="54864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0" i="0">
                <a:latin typeface="Merriweather Sans" charset="0"/>
                <a:ea typeface="Merriweather Sans" charset="0"/>
                <a:cs typeface="Merriweather Sans" charset="0"/>
              </a:defRPr>
            </a:lvl1pPr>
          </a:lstStyle>
          <a:p>
            <a:r>
              <a:rPr lang="en-US"/>
              <a:t>Click icon and select an image. Use the CROP tool under the PICTURE FORMAT tab to adjust.</a:t>
            </a:r>
          </a:p>
          <a:p>
            <a:endParaRPr lang="en-US"/>
          </a:p>
        </p:txBody>
      </p:sp>
    </p:spTree>
    <p:extLst>
      <p:ext uri="{BB962C8B-B14F-4D97-AF65-F5344CB8AC3E}">
        <p14:creationId xmlns:p14="http://schemas.microsoft.com/office/powerpoint/2010/main" val="106789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 y="5949061"/>
            <a:ext cx="3552829" cy="1167880"/>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931863" y="2226876"/>
            <a:ext cx="10328275" cy="908210"/>
          </a:xfrm>
        </p:spPr>
        <p:txBody>
          <a:bodyPr>
            <a:normAutofit/>
          </a:bodyPr>
          <a:lstStyle>
            <a:lvl1pPr marL="0" indent="0" algn="ctr">
              <a:lnSpc>
                <a:spcPct val="100000"/>
              </a:lnSpc>
              <a:spcBef>
                <a:spcPts val="0"/>
              </a:spcBef>
              <a:buNone/>
              <a:defRPr sz="4800" b="1" i="1" baseline="0">
                <a:solidFill>
                  <a:schemeClr val="tx1"/>
                </a:solidFill>
                <a:latin typeface="Merriweather Sans" charset="0"/>
                <a:ea typeface="Merriweather Sans" charset="0"/>
                <a:cs typeface="Merriweather Sans" charset="0"/>
              </a:defRPr>
            </a:lvl1pPr>
          </a:lstStyle>
          <a:p>
            <a:pPr lvl="0"/>
            <a:r>
              <a:rPr lang="en-US" b="1" i="1">
                <a:latin typeface="Merriweather Sans" charset="0"/>
                <a:ea typeface="Merriweather Sans" charset="0"/>
                <a:cs typeface="Merriweather Sans" charset="0"/>
              </a:rPr>
              <a:t>Thank You 48pt Bold Italic</a:t>
            </a:r>
            <a:endParaRPr lang="en-US"/>
          </a:p>
        </p:txBody>
      </p:sp>
      <p:sp>
        <p:nvSpPr>
          <p:cNvPr id="21" name="Text Placeholder 20"/>
          <p:cNvSpPr>
            <a:spLocks noGrp="1"/>
          </p:cNvSpPr>
          <p:nvPr>
            <p:ph type="body" sz="quarter" idx="11" hasCustomPrompt="1"/>
          </p:nvPr>
        </p:nvSpPr>
        <p:spPr>
          <a:xfrm>
            <a:off x="922338" y="3280295"/>
            <a:ext cx="10334625" cy="469900"/>
          </a:xfrm>
        </p:spPr>
        <p:txBody>
          <a:bodyPr>
            <a:normAutofit/>
          </a:bodyPr>
          <a:lstStyle>
            <a:lvl1pPr marL="0" indent="0" algn="ctr">
              <a:lnSpc>
                <a:spcPct val="100000"/>
              </a:lnSpc>
              <a:spcBef>
                <a:spcPts val="0"/>
              </a:spcBef>
              <a:buNone/>
              <a:defRPr sz="2000" b="0" i="1" baseline="0">
                <a:latin typeface="Merriweather Sans" charset="0"/>
                <a:ea typeface="Merriweather Sans" charset="0"/>
                <a:cs typeface="Merriweather Sans" charset="0"/>
              </a:defRPr>
            </a:lvl1pPr>
          </a:lstStyle>
          <a:p>
            <a:pPr lvl="0"/>
            <a:r>
              <a:rPr lang="en-US" b="0" i="1">
                <a:latin typeface="Merriweather Sans" charset="0"/>
                <a:ea typeface="Merriweather Sans" charset="0"/>
                <a:cs typeface="Merriweather Sans" charset="0"/>
              </a:rPr>
              <a:t>Questions? OR Contact Information OR Closing Statement 20pt Italic</a:t>
            </a:r>
            <a:endParaRPr lang="en-US"/>
          </a:p>
        </p:txBody>
      </p:sp>
    </p:spTree>
    <p:extLst>
      <p:ext uri="{BB962C8B-B14F-4D97-AF65-F5344CB8AC3E}">
        <p14:creationId xmlns:p14="http://schemas.microsoft.com/office/powerpoint/2010/main" val="1538926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9E3F-1E88-384A-B8F3-6A07D02299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3F3BEF-AB2C-2446-87C0-69F0F6678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0CF678-D36D-6B49-8B43-5C76947D69E8}"/>
              </a:ext>
            </a:extLst>
          </p:cNvPr>
          <p:cNvSpPr>
            <a:spLocks noGrp="1"/>
          </p:cNvSpPr>
          <p:nvPr>
            <p:ph type="dt" sz="half" idx="10"/>
          </p:nvPr>
        </p:nvSpPr>
        <p:spPr/>
        <p:txBody>
          <a:bodyPr/>
          <a:lstStyle/>
          <a:p>
            <a:fld id="{B4EBCEDB-3510-1047-B702-AD56B91DB57E}" type="datetimeFigureOut">
              <a:rPr lang="en-US" smtClean="0"/>
              <a:t>4/15/2024</a:t>
            </a:fld>
            <a:endParaRPr lang="en-US"/>
          </a:p>
        </p:txBody>
      </p:sp>
      <p:sp>
        <p:nvSpPr>
          <p:cNvPr id="5" name="Footer Placeholder 4">
            <a:extLst>
              <a:ext uri="{FF2B5EF4-FFF2-40B4-BE49-F238E27FC236}">
                <a16:creationId xmlns:a16="http://schemas.microsoft.com/office/drawing/2014/main" id="{9FD44F07-1236-114E-8544-9F3ED13E9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4F501-A406-AC49-A26F-825C63A934DF}"/>
              </a:ext>
            </a:extLst>
          </p:cNvPr>
          <p:cNvSpPr>
            <a:spLocks noGrp="1"/>
          </p:cNvSpPr>
          <p:nvPr>
            <p:ph type="sldNum" sz="quarter" idx="12"/>
          </p:nvPr>
        </p:nvSpPr>
        <p:spPr/>
        <p:txBody>
          <a:bodyPr/>
          <a:lstStyle/>
          <a:p>
            <a:fld id="{35D88863-7221-C04E-8B6E-88D4650A8ECE}" type="slidenum">
              <a:rPr lang="en-US" smtClean="0"/>
              <a:t>‹#›</a:t>
            </a:fld>
            <a:endParaRPr lang="en-US"/>
          </a:p>
        </p:txBody>
      </p:sp>
    </p:spTree>
    <p:extLst>
      <p:ext uri="{BB962C8B-B14F-4D97-AF65-F5344CB8AC3E}">
        <p14:creationId xmlns:p14="http://schemas.microsoft.com/office/powerpoint/2010/main" val="4003386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97F5FE8-EEC7-67B2-23CA-6317A09EC1C3}"/>
              </a:ext>
            </a:extLst>
          </p:cNvPr>
          <p:cNvCxnSpPr/>
          <p:nvPr userDrawn="1"/>
        </p:nvCxnSpPr>
        <p:spPr>
          <a:xfrm>
            <a:off x="457200" y="0"/>
            <a:ext cx="0" cy="6858000"/>
          </a:xfrm>
          <a:prstGeom prst="line">
            <a:avLst/>
          </a:prstGeom>
          <a:ln w="19050">
            <a:solidFill>
              <a:srgbClr val="BA0C2F"/>
            </a:solidFill>
          </a:ln>
        </p:spPr>
        <p:style>
          <a:lnRef idx="1">
            <a:schemeClr val="accent1"/>
          </a:lnRef>
          <a:fillRef idx="0">
            <a:schemeClr val="accent1"/>
          </a:fillRef>
          <a:effectRef idx="0">
            <a:schemeClr val="accent1"/>
          </a:effectRef>
          <a:fontRef idx="minor">
            <a:schemeClr val="tx1"/>
          </a:fontRef>
        </p:style>
      </p:cxnSp>
      <p:pic>
        <p:nvPicPr>
          <p:cNvPr id="8" name="Picture 7" descr="A red rectangular object with black border&#10;&#10;Description automatically generated with low confidence">
            <a:extLst>
              <a:ext uri="{FF2B5EF4-FFF2-40B4-BE49-F238E27FC236}">
                <a16:creationId xmlns:a16="http://schemas.microsoft.com/office/drawing/2014/main" id="{67EBD65F-7A79-9652-F7C1-6641D58BB6E4}"/>
              </a:ext>
            </a:extLst>
          </p:cNvPr>
          <p:cNvPicPr>
            <a:picLocks noChangeAspect="1"/>
          </p:cNvPicPr>
          <p:nvPr userDrawn="1"/>
        </p:nvPicPr>
        <p:blipFill>
          <a:blip r:embed="rId2"/>
          <a:stretch>
            <a:fillRect/>
          </a:stretch>
        </p:blipFill>
        <p:spPr>
          <a:xfrm>
            <a:off x="351596" y="212863"/>
            <a:ext cx="211207" cy="306848"/>
          </a:xfrm>
          <a:prstGeom prst="rect">
            <a:avLst/>
          </a:prstGeom>
        </p:spPr>
      </p:pic>
      <p:sp>
        <p:nvSpPr>
          <p:cNvPr id="9" name="Rectangle 8">
            <a:extLst>
              <a:ext uri="{FF2B5EF4-FFF2-40B4-BE49-F238E27FC236}">
                <a16:creationId xmlns:a16="http://schemas.microsoft.com/office/drawing/2014/main" id="{44590B2B-7207-6B40-ABBA-4951494CE346}"/>
              </a:ext>
            </a:extLst>
          </p:cNvPr>
          <p:cNvSpPr/>
          <p:nvPr userDrawn="1"/>
        </p:nvSpPr>
        <p:spPr>
          <a:xfrm>
            <a:off x="0" y="6190735"/>
            <a:ext cx="12192000" cy="6672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0CC98B-0236-D532-64F0-10F93006B782}"/>
              </a:ext>
            </a:extLst>
          </p:cNvPr>
          <p:cNvPicPr>
            <a:picLocks noChangeAspect="1"/>
          </p:cNvPicPr>
          <p:nvPr userDrawn="1"/>
        </p:nvPicPr>
        <p:blipFill>
          <a:blip r:embed="rId3"/>
          <a:stretch>
            <a:fillRect/>
          </a:stretch>
        </p:blipFill>
        <p:spPr>
          <a:xfrm>
            <a:off x="7980405" y="6298064"/>
            <a:ext cx="3989897" cy="452606"/>
          </a:xfrm>
          <a:prstGeom prst="rect">
            <a:avLst/>
          </a:prstGeom>
        </p:spPr>
      </p:pic>
      <p:sp>
        <p:nvSpPr>
          <p:cNvPr id="11" name="Text Placeholder 18">
            <a:extLst>
              <a:ext uri="{FF2B5EF4-FFF2-40B4-BE49-F238E27FC236}">
                <a16:creationId xmlns:a16="http://schemas.microsoft.com/office/drawing/2014/main" id="{7F54ED46-1EA9-A562-A3EA-59063A471965}"/>
              </a:ext>
            </a:extLst>
          </p:cNvPr>
          <p:cNvSpPr>
            <a:spLocks noGrp="1"/>
          </p:cNvSpPr>
          <p:nvPr>
            <p:ph type="body" sz="quarter" idx="14" hasCustomPrompt="1"/>
          </p:nvPr>
        </p:nvSpPr>
        <p:spPr>
          <a:xfrm>
            <a:off x="646046" y="342521"/>
            <a:ext cx="11099864" cy="801687"/>
          </a:xfrm>
        </p:spPr>
        <p:txBody>
          <a:bodyPr anchor="b">
            <a:normAutofit/>
          </a:bodyPr>
          <a:lstStyle>
            <a:lvl1pPr marL="0" indent="0">
              <a:buNone/>
              <a:defRPr sz="4000" b="1" i="0">
                <a:solidFill>
                  <a:srgbClr val="BA0C2F"/>
                </a:solidFill>
                <a:latin typeface="Arial" panose="020B0604020202020204" pitchFamily="34" charset="0"/>
                <a:cs typeface="Arial" panose="020B0604020202020204" pitchFamily="34" charset="0"/>
              </a:defRPr>
            </a:lvl1pPr>
          </a:lstStyle>
          <a:p>
            <a:pPr lvl="0"/>
            <a:r>
              <a:rPr lang="en-US" dirty="0"/>
              <a:t>Click to add text</a:t>
            </a:r>
          </a:p>
        </p:txBody>
      </p:sp>
      <p:sp>
        <p:nvSpPr>
          <p:cNvPr id="13" name="Text Placeholder 12">
            <a:extLst>
              <a:ext uri="{FF2B5EF4-FFF2-40B4-BE49-F238E27FC236}">
                <a16:creationId xmlns:a16="http://schemas.microsoft.com/office/drawing/2014/main" id="{AFEFA7AA-E5D0-B3D1-56EA-52FE09A4CA2D}"/>
              </a:ext>
            </a:extLst>
          </p:cNvPr>
          <p:cNvSpPr>
            <a:spLocks noGrp="1"/>
          </p:cNvSpPr>
          <p:nvPr>
            <p:ph type="body" sz="quarter" idx="15" hasCustomPrompt="1"/>
          </p:nvPr>
        </p:nvSpPr>
        <p:spPr>
          <a:xfrm>
            <a:off x="646046" y="1379538"/>
            <a:ext cx="11099867" cy="4435475"/>
          </a:xfrm>
        </p:spPr>
        <p:txBody>
          <a:bodyPr>
            <a:normAutofit/>
          </a:bodyPr>
          <a:lstStyle>
            <a:lvl1pPr marL="0" indent="0">
              <a:buNone/>
              <a:defRPr sz="2400" b="0" i="0">
                <a:latin typeface="Arial" panose="020B0604020202020204" pitchFamily="34" charset="0"/>
                <a:cs typeface="Arial" panose="020B0604020202020204" pitchFamily="34" charset="0"/>
              </a:defRPr>
            </a:lvl1pPr>
          </a:lstStyle>
          <a:p>
            <a:pPr lvl="0"/>
            <a:r>
              <a:rPr lang="en-US" dirty="0"/>
              <a:t>Click to add text</a:t>
            </a:r>
          </a:p>
        </p:txBody>
      </p:sp>
      <p:sp>
        <p:nvSpPr>
          <p:cNvPr id="14" name="Slide Number Placeholder 5">
            <a:extLst>
              <a:ext uri="{FF2B5EF4-FFF2-40B4-BE49-F238E27FC236}">
                <a16:creationId xmlns:a16="http://schemas.microsoft.com/office/drawing/2014/main" id="{DAB81FB0-4D6C-66BC-FF46-EDCBF71079F1}"/>
              </a:ext>
            </a:extLst>
          </p:cNvPr>
          <p:cNvSpPr txBox="1">
            <a:spLocks/>
          </p:cNvSpPr>
          <p:nvPr userDrawn="1"/>
        </p:nvSpPr>
        <p:spPr>
          <a:xfrm>
            <a:off x="221698" y="6350309"/>
            <a:ext cx="562541"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000" b="1" i="0" u="none">
                <a:solidFill>
                  <a:schemeClr val="bg1"/>
                </a:solidFill>
                <a:latin typeface="Arial" panose="020B0604020202020204" pitchFamily="34" charset="0"/>
                <a:ea typeface="Arial" charset="0"/>
                <a:cs typeface="Arial" panose="020B0604020202020204" pitchFamily="34" charset="0"/>
              </a:rPr>
              <a:pPr algn="l"/>
              <a:t>‹#›</a:t>
            </a:fld>
            <a:endParaRPr lang="en-US" sz="800" b="1" i="0" u="none" dirty="0">
              <a:solidFill>
                <a:schemeClr val="bg1"/>
              </a:solidFill>
              <a:latin typeface="Arial" panose="020B0604020202020204" pitchFamily="34" charset="0"/>
              <a:ea typeface="Arial" charset="0"/>
              <a:cs typeface="Arial" panose="020B0604020202020204" pitchFamily="34" charset="0"/>
            </a:endParaRPr>
          </a:p>
        </p:txBody>
      </p:sp>
      <p:sp>
        <p:nvSpPr>
          <p:cNvPr id="15" name="Text Placeholder 27">
            <a:extLst>
              <a:ext uri="{FF2B5EF4-FFF2-40B4-BE49-F238E27FC236}">
                <a16:creationId xmlns:a16="http://schemas.microsoft.com/office/drawing/2014/main" id="{9C7B3A80-3F7A-CC1E-A5F0-B575EC4536CA}"/>
              </a:ext>
            </a:extLst>
          </p:cNvPr>
          <p:cNvSpPr>
            <a:spLocks noGrp="1"/>
          </p:cNvSpPr>
          <p:nvPr>
            <p:ph type="body" sz="quarter" idx="12" hasCustomPrompt="1"/>
          </p:nvPr>
        </p:nvSpPr>
        <p:spPr>
          <a:xfrm>
            <a:off x="718923" y="6384666"/>
            <a:ext cx="4473575" cy="279400"/>
          </a:xfrm>
        </p:spPr>
        <p:txBody>
          <a:bodyPr>
            <a:noAutofit/>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Click to add footer</a:t>
            </a:r>
          </a:p>
        </p:txBody>
      </p:sp>
    </p:spTree>
    <p:extLst>
      <p:ext uri="{BB962C8B-B14F-4D97-AF65-F5344CB8AC3E}">
        <p14:creationId xmlns:p14="http://schemas.microsoft.com/office/powerpoint/2010/main" val="394982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6" name="Rectangle 5"/>
          <p:cNvSpPr/>
          <p:nvPr userDrawn="1"/>
        </p:nvSpPr>
        <p:spPr>
          <a:xfrm>
            <a:off x="0" y="0"/>
            <a:ext cx="1219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9" name="Picture 8"/>
          <p:cNvPicPr>
            <a:picLocks noChangeAspect="1"/>
          </p:cNvPicPr>
          <p:nvPr userDrawn="1"/>
        </p:nvPicPr>
        <p:blipFill>
          <a:blip r:embed="rId2"/>
          <a:stretch>
            <a:fillRect/>
          </a:stretch>
        </p:blipFill>
        <p:spPr>
          <a:xfrm>
            <a:off x="0" y="-1813276"/>
            <a:ext cx="2607471" cy="3788709"/>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1867" y="5779826"/>
            <a:ext cx="2410647" cy="792424"/>
          </a:xfrm>
          <a:prstGeom prst="rect">
            <a:avLst/>
          </a:prstGeom>
        </p:spPr>
      </p:pic>
      <p:sp>
        <p:nvSpPr>
          <p:cNvPr id="11" name="Rectangle 10"/>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01738" y="2009415"/>
            <a:ext cx="9788525" cy="1228654"/>
          </a:xfrm>
        </p:spPr>
        <p:txBody>
          <a:bodyPr>
            <a:noAutofit/>
          </a:bodyPr>
          <a:lstStyle>
            <a:lvl1pPr marL="0" indent="0" algn="ctr">
              <a:lnSpc>
                <a:spcPct val="100000"/>
              </a:lnSpc>
              <a:spcBef>
                <a:spcPts val="0"/>
              </a:spcBef>
              <a:buFont typeface="Arial" charset="0"/>
              <a:buNone/>
              <a:defRPr sz="6000" b="1" i="0" baseline="0">
                <a:solidFill>
                  <a:schemeClr val="bg1"/>
                </a:solidFill>
                <a:latin typeface="Merriweather Sans" charset="0"/>
                <a:ea typeface="Merriweather Sans" charset="0"/>
                <a:cs typeface="Merriweather Sans" charset="0"/>
              </a:defRPr>
            </a:lvl1pPr>
            <a:lvl2pPr>
              <a:defRPr b="1" i="0">
                <a:latin typeface="Arial" charset="0"/>
                <a:ea typeface="Arial" charset="0"/>
                <a:cs typeface="Arial" charset="0"/>
              </a:defRPr>
            </a:lvl2pPr>
            <a:lvl3pPr>
              <a:defRPr b="1" i="0">
                <a:latin typeface="Arial" charset="0"/>
                <a:ea typeface="Arial" charset="0"/>
                <a:cs typeface="Arial" charset="0"/>
              </a:defRPr>
            </a:lvl3pPr>
            <a:lvl4pPr>
              <a:defRPr b="1" i="0">
                <a:latin typeface="Arial" charset="0"/>
                <a:ea typeface="Arial" charset="0"/>
                <a:cs typeface="Arial" charset="0"/>
              </a:defRPr>
            </a:lvl4pPr>
            <a:lvl5pPr>
              <a:defRPr b="1" i="0">
                <a:latin typeface="Arial" charset="0"/>
                <a:ea typeface="Arial" charset="0"/>
                <a:cs typeface="Arial" charset="0"/>
              </a:defRPr>
            </a:lvl5pPr>
          </a:lstStyle>
          <a:p>
            <a:pPr lvl="0"/>
            <a:r>
              <a:rPr lang="en-US"/>
              <a:t>Title 48–66pt Bold</a:t>
            </a:r>
          </a:p>
        </p:txBody>
      </p:sp>
      <p:sp>
        <p:nvSpPr>
          <p:cNvPr id="5" name="Text Placeholder 4"/>
          <p:cNvSpPr>
            <a:spLocks noGrp="1"/>
          </p:cNvSpPr>
          <p:nvPr>
            <p:ph type="body" sz="quarter" idx="11" hasCustomPrompt="1"/>
          </p:nvPr>
        </p:nvSpPr>
        <p:spPr>
          <a:xfrm>
            <a:off x="1201738" y="4278498"/>
            <a:ext cx="9788525" cy="439278"/>
          </a:xfrm>
        </p:spPr>
        <p:txBody>
          <a:bodyPr>
            <a:normAutofit/>
          </a:bodyPr>
          <a:lstStyle>
            <a:lvl1pPr marL="0" indent="0" algn="ctr">
              <a:lnSpc>
                <a:spcPct val="100000"/>
              </a:lnSpc>
              <a:spcBef>
                <a:spcPts val="0"/>
              </a:spcBef>
              <a:buNone/>
              <a:defRPr sz="2000" b="0" i="1" baseline="0">
                <a:solidFill>
                  <a:schemeClr val="bg1"/>
                </a:solidFill>
                <a:latin typeface="Merriweather Sans" charset="0"/>
                <a:ea typeface="Merriweather Sans" charset="0"/>
                <a:cs typeface="Merriweather Sans" charset="0"/>
              </a:defRPr>
            </a:lvl1pPr>
          </a:lstStyle>
          <a:p>
            <a:pPr lvl="0"/>
            <a:r>
              <a:rPr lang="en-US" b="0" i="1">
                <a:latin typeface="Merriweather Sans" charset="0"/>
                <a:ea typeface="Merriweather Sans" charset="0"/>
                <a:cs typeface="Merriweather Sans" charset="0"/>
              </a:rPr>
              <a:t>Presenter’s Name 20pt Italic</a:t>
            </a:r>
            <a:endParaRPr lang="en-US"/>
          </a:p>
        </p:txBody>
      </p:sp>
      <p:sp>
        <p:nvSpPr>
          <p:cNvPr id="8" name="Text Placeholder 7"/>
          <p:cNvSpPr>
            <a:spLocks noGrp="1"/>
          </p:cNvSpPr>
          <p:nvPr>
            <p:ph type="body" sz="quarter" idx="12" hasCustomPrompt="1"/>
          </p:nvPr>
        </p:nvSpPr>
        <p:spPr>
          <a:xfrm>
            <a:off x="1201738" y="3238069"/>
            <a:ext cx="9788525" cy="579438"/>
          </a:xfrm>
        </p:spPr>
        <p:txBody>
          <a:bodyPr/>
          <a:lstStyle>
            <a:lvl1pPr marL="0" indent="0" algn="ctr">
              <a:lnSpc>
                <a:spcPct val="100000"/>
              </a:lnSpc>
              <a:spcBef>
                <a:spcPts val="0"/>
              </a:spcBef>
              <a:buNone/>
              <a:defRPr b="0" i="0">
                <a:solidFill>
                  <a:schemeClr val="bg1"/>
                </a:solidFill>
                <a:latin typeface="Merriweather Sans" charset="0"/>
                <a:ea typeface="Merriweather Sans" charset="0"/>
                <a:cs typeface="Merriweather Sans" charset="0"/>
              </a:defRPr>
            </a:lvl1pPr>
          </a:lstStyle>
          <a:p>
            <a:pPr lvl="0"/>
            <a:r>
              <a:rPr lang="en-US"/>
              <a:t>Presenter’s Name or Secondary Title 24–32pt Regular</a:t>
            </a:r>
          </a:p>
        </p:txBody>
      </p:sp>
    </p:spTree>
    <p:extLst>
      <p:ext uri="{BB962C8B-B14F-4D97-AF65-F5344CB8AC3E}">
        <p14:creationId xmlns:p14="http://schemas.microsoft.com/office/powerpoint/2010/main" val="1988595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26" name="Rectangle 25"/>
          <p:cNvSpPr/>
          <p:nvPr userDrawn="1"/>
        </p:nvSpPr>
        <p:spPr>
          <a:xfrm>
            <a:off x="0" y="0"/>
            <a:ext cx="4572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grpSp>
        <p:nvGrpSpPr>
          <p:cNvPr id="19" name="Group 18"/>
          <p:cNvGrpSpPr/>
          <p:nvPr userDrawn="1"/>
        </p:nvGrpSpPr>
        <p:grpSpPr>
          <a:xfrm>
            <a:off x="85468" y="81079"/>
            <a:ext cx="4483743" cy="6695842"/>
            <a:chOff x="85468" y="81079"/>
            <a:chExt cx="4486532" cy="6695842"/>
          </a:xfrm>
        </p:grpSpPr>
        <p:cxnSp>
          <p:nvCxnSpPr>
            <p:cNvPr id="20" name="Straight Connector 19"/>
            <p:cNvCxnSpPr/>
            <p:nvPr/>
          </p:nvCxnSpPr>
          <p:spPr>
            <a:xfrm flipH="1">
              <a:off x="85468" y="81079"/>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5468" y="81079"/>
              <a:ext cx="0" cy="669584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5468" y="6776921"/>
              <a:ext cx="448653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userDrawn="1"/>
        </p:nvPicPr>
        <p:blipFill>
          <a:blip r:embed="rId2"/>
          <a:stretch>
            <a:fillRect/>
          </a:stretch>
        </p:blipFill>
        <p:spPr>
          <a:xfrm>
            <a:off x="0" y="-1330496"/>
            <a:ext cx="2053177" cy="2983308"/>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747" y="5948874"/>
            <a:ext cx="2410647" cy="792424"/>
          </a:xfrm>
          <a:prstGeom prst="rect">
            <a:avLst/>
          </a:prstGeom>
        </p:spPr>
      </p:pic>
      <p:sp>
        <p:nvSpPr>
          <p:cNvPr id="34" name="Text Placeholder 33"/>
          <p:cNvSpPr>
            <a:spLocks noGrp="1"/>
          </p:cNvSpPr>
          <p:nvPr>
            <p:ph type="body" sz="quarter" idx="12" hasCustomPrompt="1"/>
          </p:nvPr>
        </p:nvSpPr>
        <p:spPr>
          <a:xfrm>
            <a:off x="677609" y="4392510"/>
            <a:ext cx="3328988" cy="717372"/>
          </a:xfrm>
        </p:spPr>
        <p:txBody>
          <a:bodyPr>
            <a:normAutofit/>
          </a:bodyPr>
          <a:lstStyle>
            <a:lvl1pPr marL="0" indent="0">
              <a:lnSpc>
                <a:spcPct val="100000"/>
              </a:lnSpc>
              <a:spcBef>
                <a:spcPts val="0"/>
              </a:spcBef>
              <a:buNone/>
              <a:defRPr sz="2000" b="0" i="1">
                <a:solidFill>
                  <a:schemeClr val="bg1"/>
                </a:solidFill>
                <a:latin typeface="Merriweather Sans" charset="0"/>
                <a:ea typeface="Merriweather Sans" charset="0"/>
                <a:cs typeface="Merriweather Sans" charset="0"/>
              </a:defRPr>
            </a:lvl1pPr>
          </a:lstStyle>
          <a:p>
            <a:pPr lvl="0"/>
            <a:r>
              <a:rPr lang="en-US" b="0" i="1">
                <a:latin typeface="Merriweather Sans" charset="0"/>
                <a:ea typeface="Merriweather Sans" charset="0"/>
                <a:cs typeface="Merriweather Sans" charset="0"/>
              </a:rPr>
              <a:t>Presenter’s Name 20pt Italic</a:t>
            </a:r>
            <a:endParaRPr lang="en-US"/>
          </a:p>
        </p:txBody>
      </p:sp>
      <p:sp>
        <p:nvSpPr>
          <p:cNvPr id="37" name="Picture Placeholder 36"/>
          <p:cNvSpPr>
            <a:spLocks noGrp="1"/>
          </p:cNvSpPr>
          <p:nvPr>
            <p:ph type="pic" sz="quarter" idx="13" hasCustomPrompt="1"/>
          </p:nvPr>
        </p:nvSpPr>
        <p:spPr>
          <a:xfrm>
            <a:off x="4568825" y="0"/>
            <a:ext cx="7623175" cy="6865938"/>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0" i="0">
                <a:latin typeface="Merriweather Sans" charset="0"/>
                <a:ea typeface="Merriweather Sans" charset="0"/>
                <a:cs typeface="Merriweather Sans" charset="0"/>
              </a:defRPr>
            </a:lvl1pPr>
          </a:lstStyle>
          <a:p>
            <a:r>
              <a:rPr lang="en-US"/>
              <a:t>Click icon and select an image. Use the CROP tool under the PICTURE FORMAT tab to adjust.</a:t>
            </a:r>
          </a:p>
          <a:p>
            <a:endParaRPr lang="en-US"/>
          </a:p>
        </p:txBody>
      </p:sp>
      <p:sp>
        <p:nvSpPr>
          <p:cNvPr id="13" name="Text Placeholder 28"/>
          <p:cNvSpPr>
            <a:spLocks noGrp="1"/>
          </p:cNvSpPr>
          <p:nvPr>
            <p:ph type="body" sz="quarter" idx="14" hasCustomPrompt="1"/>
          </p:nvPr>
        </p:nvSpPr>
        <p:spPr>
          <a:xfrm>
            <a:off x="677609" y="3009788"/>
            <a:ext cx="3328988" cy="698500"/>
          </a:xfrm>
        </p:spPr>
        <p:txBody>
          <a:bodyPr>
            <a:noAutofit/>
          </a:bodyPr>
          <a:lstStyle>
            <a:lvl1pPr marL="0" indent="0">
              <a:lnSpc>
                <a:spcPct val="100000"/>
              </a:lnSpc>
              <a:spcBef>
                <a:spcPts val="0"/>
              </a:spcBef>
              <a:buNone/>
              <a:defRPr sz="2000" b="0" i="0" baseline="0">
                <a:solidFill>
                  <a:schemeClr val="bg1"/>
                </a:solidFill>
                <a:latin typeface="Merriweather Sans" charset="0"/>
                <a:ea typeface="Merriweather Sans" charset="0"/>
                <a:cs typeface="Merriweather Sans"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b="0" i="0">
                <a:latin typeface="Merriweather Sans" charset="0"/>
                <a:ea typeface="Merriweather Sans" charset="0"/>
                <a:cs typeface="Merriweather Sans" charset="0"/>
              </a:rPr>
              <a:t>Name or Secondary Title 20–24pt Regular</a:t>
            </a:r>
            <a:endParaRPr lang="en-US"/>
          </a:p>
        </p:txBody>
      </p:sp>
      <p:sp>
        <p:nvSpPr>
          <p:cNvPr id="14" name="Text Placeholder 16"/>
          <p:cNvSpPr>
            <a:spLocks noGrp="1"/>
          </p:cNvSpPr>
          <p:nvPr>
            <p:ph type="body" sz="quarter" idx="15" hasCustomPrompt="1"/>
          </p:nvPr>
        </p:nvSpPr>
        <p:spPr>
          <a:xfrm>
            <a:off x="677917" y="1637444"/>
            <a:ext cx="3328362" cy="1372344"/>
          </a:xfrm>
        </p:spPr>
        <p:txBody>
          <a:bodyPr>
            <a:normAutofit/>
          </a:bodyPr>
          <a:lstStyle>
            <a:lvl1pPr marL="0" indent="0">
              <a:lnSpc>
                <a:spcPct val="100000"/>
              </a:lnSpc>
              <a:spcBef>
                <a:spcPts val="0"/>
              </a:spcBef>
              <a:buNone/>
              <a:defRPr sz="4000" b="1" i="0" baseline="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Title 36–44pt Bold</a:t>
            </a:r>
            <a:endParaRPr lang="en-US"/>
          </a:p>
        </p:txBody>
      </p:sp>
    </p:spTree>
    <p:extLst>
      <p:ext uri="{BB962C8B-B14F-4D97-AF65-F5344CB8AC3E}">
        <p14:creationId xmlns:p14="http://schemas.microsoft.com/office/powerpoint/2010/main" val="1083099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41" name="Rectangle 40"/>
          <p:cNvSpPr/>
          <p:nvPr userDrawn="1"/>
        </p:nvSpPr>
        <p:spPr>
          <a:xfrm>
            <a:off x="0" y="4800600"/>
            <a:ext cx="12192000" cy="2065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42" name="Picture 41"/>
          <p:cNvPicPr>
            <a:picLocks noChangeAspect="1"/>
          </p:cNvPicPr>
          <p:nvPr userDrawn="1"/>
        </p:nvPicPr>
        <p:blipFill>
          <a:blip r:embed="rId2"/>
          <a:stretch>
            <a:fillRect/>
          </a:stretch>
        </p:blipFill>
        <p:spPr>
          <a:xfrm>
            <a:off x="0" y="4801701"/>
            <a:ext cx="676195" cy="705694"/>
          </a:xfrm>
          <a:prstGeom prst="rect">
            <a:avLst/>
          </a:prstGeom>
        </p:spPr>
      </p:pic>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9615" y="5948874"/>
            <a:ext cx="2410647" cy="792424"/>
          </a:xfrm>
          <a:prstGeom prst="rect">
            <a:avLst/>
          </a:prstGeom>
        </p:spPr>
      </p:pic>
      <p:cxnSp>
        <p:nvCxnSpPr>
          <p:cNvPr id="38" name="Straight Connector 37"/>
          <p:cNvCxnSpPr/>
          <p:nvPr userDrawn="1"/>
        </p:nvCxnSpPr>
        <p:spPr>
          <a:xfrm>
            <a:off x="85468"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06532" y="4800600"/>
            <a:ext cx="0" cy="197632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85469" y="6776921"/>
            <a:ext cx="120210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 Placeholder 52"/>
          <p:cNvSpPr>
            <a:spLocks noGrp="1"/>
          </p:cNvSpPr>
          <p:nvPr>
            <p:ph type="body" sz="quarter" idx="12" hasCustomPrompt="1"/>
          </p:nvPr>
        </p:nvSpPr>
        <p:spPr>
          <a:xfrm>
            <a:off x="670230" y="6186421"/>
            <a:ext cx="8683625" cy="398463"/>
          </a:xfrm>
        </p:spPr>
        <p:txBody>
          <a:bodyPr>
            <a:normAutofit/>
          </a:bodyPr>
          <a:lstStyle>
            <a:lvl1pPr marL="0" indent="0">
              <a:lnSpc>
                <a:spcPct val="100000"/>
              </a:lnSpc>
              <a:spcBef>
                <a:spcPts val="0"/>
              </a:spcBef>
              <a:buNone/>
              <a:defRPr sz="2000" b="0" i="1">
                <a:solidFill>
                  <a:schemeClr val="bg1"/>
                </a:solidFill>
                <a:latin typeface="Merriweather Sans" charset="0"/>
                <a:ea typeface="Merriweather Sans" charset="0"/>
                <a:cs typeface="Merriweather Sans" charset="0"/>
              </a:defRPr>
            </a:lvl1pPr>
          </a:lstStyle>
          <a:p>
            <a:pPr lvl="0"/>
            <a:r>
              <a:rPr lang="en-US" b="0" i="1">
                <a:latin typeface="Merriweather Sans" charset="0"/>
                <a:ea typeface="Merriweather Sans" charset="0"/>
                <a:cs typeface="Merriweather Sans" charset="0"/>
              </a:rPr>
              <a:t>Presenter’s Name 20pt Italic</a:t>
            </a:r>
            <a:endParaRPr lang="en-US"/>
          </a:p>
        </p:txBody>
      </p:sp>
      <p:sp>
        <p:nvSpPr>
          <p:cNvPr id="56" name="Picture Placeholder 55"/>
          <p:cNvSpPr>
            <a:spLocks noGrp="1"/>
          </p:cNvSpPr>
          <p:nvPr>
            <p:ph type="pic" sz="quarter" idx="13" hasCustomPrompt="1"/>
          </p:nvPr>
        </p:nvSpPr>
        <p:spPr>
          <a:xfrm>
            <a:off x="0" y="0"/>
            <a:ext cx="12192000" cy="48006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0" i="0">
                <a:latin typeface="Merriweather Sans" charset="0"/>
                <a:ea typeface="Merriweather Sans" charset="0"/>
                <a:cs typeface="Merriweather Sans" charset="0"/>
              </a:defRPr>
            </a:lvl1pPr>
          </a:lstStyle>
          <a:p>
            <a:r>
              <a:rPr lang="en-US"/>
              <a:t>Click icon and select an image. Use the CROP tool under the PICTURE FORMAT tab to adjust.</a:t>
            </a:r>
          </a:p>
          <a:p>
            <a:endParaRPr lang="en-US"/>
          </a:p>
        </p:txBody>
      </p:sp>
      <p:sp>
        <p:nvSpPr>
          <p:cNvPr id="12" name="Text Placeholder 16"/>
          <p:cNvSpPr>
            <a:spLocks noGrp="1"/>
          </p:cNvSpPr>
          <p:nvPr>
            <p:ph type="body" sz="quarter" idx="14" hasCustomPrompt="1"/>
          </p:nvPr>
        </p:nvSpPr>
        <p:spPr>
          <a:xfrm>
            <a:off x="670232" y="4967311"/>
            <a:ext cx="8604395" cy="625783"/>
          </a:xfrm>
        </p:spPr>
        <p:txBody>
          <a:bodyPr>
            <a:normAutofit/>
          </a:bodyPr>
          <a:lstStyle>
            <a:lvl1pPr marL="0" indent="0">
              <a:lnSpc>
                <a:spcPct val="100000"/>
              </a:lnSpc>
              <a:spcBef>
                <a:spcPts val="0"/>
              </a:spcBef>
              <a:buNone/>
              <a:defRPr sz="4000" b="1" i="0" baseline="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Title 36–44pt Bold</a:t>
            </a:r>
            <a:endParaRPr lang="en-US"/>
          </a:p>
        </p:txBody>
      </p:sp>
      <p:sp>
        <p:nvSpPr>
          <p:cNvPr id="13" name="Text Placeholder 28"/>
          <p:cNvSpPr>
            <a:spLocks noGrp="1"/>
          </p:cNvSpPr>
          <p:nvPr>
            <p:ph type="body" sz="quarter" idx="15" hasCustomPrompt="1"/>
          </p:nvPr>
        </p:nvSpPr>
        <p:spPr>
          <a:xfrm>
            <a:off x="670230" y="5593095"/>
            <a:ext cx="8604397" cy="368834"/>
          </a:xfrm>
        </p:spPr>
        <p:txBody>
          <a:bodyPr>
            <a:noAutofit/>
          </a:bodyPr>
          <a:lstStyle>
            <a:lvl1pPr marL="0" indent="0">
              <a:lnSpc>
                <a:spcPct val="100000"/>
              </a:lnSpc>
              <a:spcBef>
                <a:spcPts val="0"/>
              </a:spcBef>
              <a:buNone/>
              <a:defRPr sz="2000" b="0" i="0" baseline="0">
                <a:solidFill>
                  <a:schemeClr val="bg1"/>
                </a:solidFill>
                <a:latin typeface="Merriweather Sans" charset="0"/>
                <a:ea typeface="Merriweather Sans" charset="0"/>
                <a:cs typeface="Merriweather Sans" charset="0"/>
              </a:defRPr>
            </a:lvl1pPr>
            <a:lvl2pPr>
              <a:defRPr sz="2000" b="0" i="0">
                <a:latin typeface="Arial" charset="0"/>
                <a:ea typeface="Arial" charset="0"/>
                <a:cs typeface="Arial" charset="0"/>
              </a:defRPr>
            </a:lvl2pPr>
            <a:lvl3pPr>
              <a:defRPr sz="2000" b="0" i="0">
                <a:latin typeface="Arial" charset="0"/>
                <a:ea typeface="Arial" charset="0"/>
                <a:cs typeface="Arial" charset="0"/>
              </a:defRPr>
            </a:lvl3pPr>
            <a:lvl4pPr>
              <a:defRPr sz="2000" b="0" i="0">
                <a:latin typeface="Arial" charset="0"/>
                <a:ea typeface="Arial" charset="0"/>
                <a:cs typeface="Arial" charset="0"/>
              </a:defRPr>
            </a:lvl4pPr>
            <a:lvl5pPr>
              <a:defRPr sz="2000" b="0" i="0">
                <a:latin typeface="Arial" charset="0"/>
                <a:ea typeface="Arial" charset="0"/>
                <a:cs typeface="Arial" charset="0"/>
              </a:defRPr>
            </a:lvl5pPr>
          </a:lstStyle>
          <a:p>
            <a:pPr lvl="0"/>
            <a:r>
              <a:rPr lang="en-US" b="0" i="0">
                <a:latin typeface="Merriweather Sans" charset="0"/>
                <a:ea typeface="Merriweather Sans" charset="0"/>
                <a:cs typeface="Merriweather Sans" charset="0"/>
              </a:rPr>
              <a:t>Presenter’s Name or Secondary Title 20–24pt Regular</a:t>
            </a:r>
            <a:endParaRPr lang="en-US"/>
          </a:p>
        </p:txBody>
      </p:sp>
    </p:spTree>
    <p:extLst>
      <p:ext uri="{BB962C8B-B14F-4D97-AF65-F5344CB8AC3E}">
        <p14:creationId xmlns:p14="http://schemas.microsoft.com/office/powerpoint/2010/main" val="514216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 y="5949061"/>
            <a:ext cx="3552829" cy="1167880"/>
          </a:xfrm>
          <a:prstGeom prst="rect">
            <a:avLst/>
          </a:prstGeom>
        </p:spPr>
      </p:pic>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526454" y="-165260"/>
            <a:ext cx="471091" cy="684505"/>
          </a:xfrm>
          <a:prstGeom prst="rect">
            <a:avLst/>
          </a:prstGeom>
        </p:spPr>
      </p:pic>
      <p:sp>
        <p:nvSpPr>
          <p:cNvPr id="3" name="Text Placeholder 2"/>
          <p:cNvSpPr>
            <a:spLocks noGrp="1"/>
          </p:cNvSpPr>
          <p:nvPr>
            <p:ph type="body" sz="quarter" idx="10" hasCustomPrompt="1"/>
          </p:nvPr>
        </p:nvSpPr>
        <p:spPr>
          <a:xfrm>
            <a:off x="675635" y="545315"/>
            <a:ext cx="10819679" cy="753287"/>
          </a:xfrm>
        </p:spPr>
        <p:txBody>
          <a:bodyPr>
            <a:normAutofit/>
          </a:bodyPr>
          <a:lstStyle>
            <a:lvl1pPr marL="0" indent="0">
              <a:lnSpc>
                <a:spcPct val="100000"/>
              </a:lnSpc>
              <a:spcBef>
                <a:spcPts val="0"/>
              </a:spcBef>
              <a:buNone/>
              <a:defRPr sz="3600" b="1" i="0" u="sng" baseline="0">
                <a:solidFill>
                  <a:schemeClr val="tx1"/>
                </a:solidFill>
                <a:latin typeface="Merriweather Sans" charset="0"/>
                <a:ea typeface="Merriweather Sans" charset="0"/>
                <a:cs typeface="Merriweather Sans" charset="0"/>
              </a:defRPr>
            </a:lvl1pPr>
          </a:lstStyle>
          <a:p>
            <a:pPr lvl="0"/>
            <a:r>
              <a:rPr lang="en-US" sz="3600" b="1" i="0" u="sng">
                <a:latin typeface="Merriweather Sans" charset="0"/>
                <a:ea typeface="Merriweather Sans" charset="0"/>
                <a:cs typeface="Merriweather Sans" charset="0"/>
              </a:rPr>
              <a:t>Header 28–40pt Bold, Underlined</a:t>
            </a:r>
            <a:endParaRPr lang="en-US" sz="3600" b="1" i="0" u="sng">
              <a:latin typeface="Arial" charset="0"/>
              <a:ea typeface="Arial" charset="0"/>
              <a:cs typeface="Arial" charset="0"/>
            </a:endParaRPr>
          </a:p>
        </p:txBody>
      </p:sp>
      <p:sp>
        <p:nvSpPr>
          <p:cNvPr id="5" name="Media Placeholder 4"/>
          <p:cNvSpPr>
            <a:spLocks noGrp="1"/>
          </p:cNvSpPr>
          <p:nvPr>
            <p:ph type="media" sz="quarter" idx="11"/>
          </p:nvPr>
        </p:nvSpPr>
        <p:spPr>
          <a:xfrm>
            <a:off x="2438400" y="1521741"/>
            <a:ext cx="7315200" cy="4114800"/>
          </a:xfr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0" i="0">
                <a:latin typeface="Merriweather Sans" charset="0"/>
                <a:ea typeface="Merriweather Sans" charset="0"/>
                <a:cs typeface="Merriweather Sans" charset="0"/>
              </a:defRPr>
            </a:lvl1pPr>
          </a:lstStyle>
          <a:p>
            <a:r>
              <a:rPr lang="en-US" sz="1800"/>
              <a:t>Click icon to add media</a:t>
            </a:r>
            <a:endParaRPr lang="en-US"/>
          </a:p>
        </p:txBody>
      </p:sp>
      <p:sp>
        <p:nvSpPr>
          <p:cNvPr id="10" name="Slide Number Placeholder 5"/>
          <p:cNvSpPr txBox="1">
            <a:spLocks/>
          </p:cNvSpPr>
          <p:nvPr userDrawn="1"/>
        </p:nvSpPr>
        <p:spPr>
          <a:xfrm>
            <a:off x="11352058" y="6282076"/>
            <a:ext cx="712434"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800" b="1" i="0" u="sng">
                <a:solidFill>
                  <a:schemeClr val="bg1"/>
                </a:solidFill>
                <a:latin typeface="Merriweather Sans" charset="0"/>
                <a:ea typeface="Merriweather Sans" charset="0"/>
                <a:cs typeface="Merriweather Sans" charset="0"/>
              </a:rPr>
              <a:pPr algn="l"/>
              <a:t>‹#›</a:t>
            </a:fld>
            <a:endParaRPr lang="en-US" sz="1800" b="1" i="0" u="sng">
              <a:solidFill>
                <a:schemeClr val="bg1"/>
              </a:solidFill>
              <a:latin typeface="Merriweather Sans" charset="0"/>
              <a:ea typeface="Merriweather Sans" charset="0"/>
              <a:cs typeface="Merriweather Sans" charset="0"/>
            </a:endParaRPr>
          </a:p>
        </p:txBody>
      </p:sp>
      <p:sp>
        <p:nvSpPr>
          <p:cNvPr id="9" name="Text Placeholder 8"/>
          <p:cNvSpPr>
            <a:spLocks noGrp="1"/>
          </p:cNvSpPr>
          <p:nvPr>
            <p:ph type="body" sz="quarter" idx="12" hasCustomPrompt="1"/>
          </p:nvPr>
        </p:nvSpPr>
        <p:spPr>
          <a:xfrm>
            <a:off x="6820370" y="6311041"/>
            <a:ext cx="4527550" cy="276563"/>
          </a:xfrm>
        </p:spPr>
        <p:txBody>
          <a:bodyPr>
            <a:normAutofit/>
          </a:bodyPr>
          <a:lstStyle>
            <a:lvl1pPr marL="0" indent="0" algn="r">
              <a:buNone/>
              <a:defRPr sz="1800" b="1" i="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sample.uga.edu</a:t>
            </a:r>
            <a:endParaRPr lang="en-US"/>
          </a:p>
        </p:txBody>
      </p:sp>
    </p:spTree>
    <p:extLst>
      <p:ext uri="{BB962C8B-B14F-4D97-AF65-F5344CB8AC3E}">
        <p14:creationId xmlns:p14="http://schemas.microsoft.com/office/powerpoint/2010/main" val="794944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guide id="29" orient="horz" pos="41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 y="5949061"/>
            <a:ext cx="3552829" cy="1167880"/>
          </a:xfrm>
          <a:prstGeom prst="rect">
            <a:avLst/>
          </a:prstGeom>
        </p:spPr>
      </p:pic>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526454" y="-165260"/>
            <a:ext cx="471091" cy="684505"/>
          </a:xfrm>
          <a:prstGeom prst="rect">
            <a:avLst/>
          </a:prstGeom>
        </p:spPr>
      </p:pic>
      <p:sp>
        <p:nvSpPr>
          <p:cNvPr id="2" name="TextBox 1"/>
          <p:cNvSpPr txBox="1"/>
          <p:nvPr userDrawn="1"/>
        </p:nvSpPr>
        <p:spPr>
          <a:xfrm>
            <a:off x="675635" y="545315"/>
            <a:ext cx="2044513" cy="646331"/>
          </a:xfrm>
          <a:prstGeom prst="rect">
            <a:avLst/>
          </a:prstGeom>
          <a:noFill/>
        </p:spPr>
        <p:txBody>
          <a:bodyPr wrap="square" rtlCol="0">
            <a:spAutoFit/>
          </a:bodyPr>
          <a:lstStyle/>
          <a:p>
            <a:pPr>
              <a:lnSpc>
                <a:spcPct val="100000"/>
              </a:lnSpc>
            </a:pPr>
            <a:r>
              <a:rPr lang="en-US" sz="3600" b="1" i="0" u="sng">
                <a:latin typeface="Merriweather Sans" charset="0"/>
                <a:ea typeface="Merriweather Sans" charset="0"/>
                <a:cs typeface="Merriweather Sans" charset="0"/>
              </a:rPr>
              <a:t>Agenda</a:t>
            </a:r>
          </a:p>
        </p:txBody>
      </p:sp>
      <p:sp>
        <p:nvSpPr>
          <p:cNvPr id="11" name="Slide Number Placeholder 5"/>
          <p:cNvSpPr txBox="1">
            <a:spLocks/>
          </p:cNvSpPr>
          <p:nvPr userDrawn="1"/>
        </p:nvSpPr>
        <p:spPr>
          <a:xfrm>
            <a:off x="11352058" y="6282076"/>
            <a:ext cx="712434"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800" b="1" i="0" u="sng">
                <a:solidFill>
                  <a:schemeClr val="bg1"/>
                </a:solidFill>
                <a:latin typeface="Merriweather Sans" charset="0"/>
                <a:ea typeface="Merriweather Sans" charset="0"/>
                <a:cs typeface="Merriweather Sans" charset="0"/>
              </a:rPr>
              <a:pPr algn="l"/>
              <a:t>‹#›</a:t>
            </a:fld>
            <a:endParaRPr lang="en-US" sz="1800" b="1" i="0" u="sng">
              <a:solidFill>
                <a:schemeClr val="bg1"/>
              </a:solidFill>
              <a:latin typeface="Merriweather Sans" charset="0"/>
              <a:ea typeface="Merriweather Sans" charset="0"/>
              <a:cs typeface="Merriweather Sans" charset="0"/>
            </a:endParaRPr>
          </a:p>
        </p:txBody>
      </p:sp>
      <p:sp>
        <p:nvSpPr>
          <p:cNvPr id="16" name="Text Placeholder 8"/>
          <p:cNvSpPr>
            <a:spLocks noGrp="1"/>
          </p:cNvSpPr>
          <p:nvPr>
            <p:ph type="body" sz="quarter" idx="12" hasCustomPrompt="1"/>
          </p:nvPr>
        </p:nvSpPr>
        <p:spPr>
          <a:xfrm>
            <a:off x="6820370" y="6311041"/>
            <a:ext cx="4527550" cy="276563"/>
          </a:xfrm>
        </p:spPr>
        <p:txBody>
          <a:bodyPr>
            <a:normAutofit/>
          </a:bodyPr>
          <a:lstStyle>
            <a:lvl1pPr marL="0" indent="0" algn="r">
              <a:buNone/>
              <a:defRPr sz="1800" b="1" i="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sample.uga.edu</a:t>
            </a:r>
            <a:endParaRPr lang="en-US"/>
          </a:p>
        </p:txBody>
      </p:sp>
      <p:sp>
        <p:nvSpPr>
          <p:cNvPr id="17" name="Text Placeholder 5"/>
          <p:cNvSpPr>
            <a:spLocks noGrp="1"/>
          </p:cNvSpPr>
          <p:nvPr>
            <p:ph type="body" sz="quarter" idx="13" hasCustomPrompt="1"/>
          </p:nvPr>
        </p:nvSpPr>
        <p:spPr>
          <a:xfrm>
            <a:off x="672847" y="1406525"/>
            <a:ext cx="10910888" cy="4402138"/>
          </a:xfrm>
        </p:spPr>
        <p:txBody>
          <a:bodyPr>
            <a:normAutofit/>
          </a:bodyPr>
          <a:lstStyle>
            <a:lvl1pPr marL="342900" indent="-342900">
              <a:lnSpc>
                <a:spcPct val="100000"/>
              </a:lnSpc>
              <a:spcBef>
                <a:spcPts val="0"/>
              </a:spcBef>
              <a:buFont typeface="Arial" charset="0"/>
              <a:buChar char="•"/>
              <a:defRPr sz="2000" b="1" i="0" baseline="0">
                <a:latin typeface="Merriweather Sans" charset="0"/>
                <a:ea typeface="Merriweather Sans" charset="0"/>
                <a:cs typeface="Merriweather Sans" charset="0"/>
              </a:defRPr>
            </a:lvl1pPr>
            <a:lvl2pPr>
              <a:lnSpc>
                <a:spcPct val="100000"/>
              </a:lnSpc>
              <a:defRPr sz="1600" b="0" i="0" baseline="0">
                <a:latin typeface="Merriweather Sans" charset="0"/>
                <a:ea typeface="Merriweather Sans" charset="0"/>
                <a:cs typeface="Merriweather Sans" charset="0"/>
              </a:defRPr>
            </a:lvl2pPr>
          </a:lstStyle>
          <a:p>
            <a:pPr lvl="0"/>
            <a:r>
              <a:rPr lang="en-US" sz="2000" b="1" i="0">
                <a:latin typeface="Merriweather Sans" charset="0"/>
                <a:ea typeface="Merriweather Sans" charset="0"/>
                <a:cs typeface="Merriweather Sans" charset="0"/>
              </a:rPr>
              <a:t>Agenda Topic 1 20pt Bold</a:t>
            </a:r>
          </a:p>
          <a:p>
            <a:pPr lvl="1"/>
            <a:r>
              <a:rPr lang="en-US" sz="1600" b="0" i="0">
                <a:latin typeface="Merriweather Sans" charset="0"/>
                <a:ea typeface="Merriweather Sans" charset="0"/>
                <a:cs typeface="Merriweather Sans" charset="0"/>
              </a:rPr>
              <a:t>Presenter or Sub-Topic 1 16pt Regular</a:t>
            </a:r>
            <a:endParaRPr lang="en-US" sz="2000" b="0" i="0">
              <a:latin typeface="Arial" charset="0"/>
              <a:ea typeface="Arial" charset="0"/>
              <a:cs typeface="Arial" charset="0"/>
            </a:endParaRPr>
          </a:p>
        </p:txBody>
      </p:sp>
    </p:spTree>
    <p:extLst>
      <p:ext uri="{BB962C8B-B14F-4D97-AF65-F5344CB8AC3E}">
        <p14:creationId xmlns:p14="http://schemas.microsoft.com/office/powerpoint/2010/main" val="282191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 y="5949061"/>
            <a:ext cx="3552829" cy="1167880"/>
          </a:xfrm>
          <a:prstGeom prst="rect">
            <a:avLst/>
          </a:prstGeom>
        </p:spPr>
      </p:pic>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526454" y="-165260"/>
            <a:ext cx="471091" cy="684505"/>
          </a:xfrm>
          <a:prstGeom prst="rect">
            <a:avLst/>
          </a:prstGeom>
        </p:spPr>
      </p:pic>
      <p:sp>
        <p:nvSpPr>
          <p:cNvPr id="4" name="Text Placeholder 3"/>
          <p:cNvSpPr>
            <a:spLocks noGrp="1"/>
          </p:cNvSpPr>
          <p:nvPr>
            <p:ph type="body" sz="quarter" idx="11" hasCustomPrompt="1"/>
          </p:nvPr>
        </p:nvSpPr>
        <p:spPr>
          <a:xfrm>
            <a:off x="672847" y="545394"/>
            <a:ext cx="10910887" cy="677862"/>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3600" b="1" i="0" u="sng" baseline="0">
                <a:latin typeface="Merriweather Sans" charset="0"/>
                <a:ea typeface="Merriweather Sans" charset="0"/>
                <a:cs typeface="Merriweather Sans" charset="0"/>
              </a:defRPr>
            </a:lvl1pPr>
          </a:lstStyle>
          <a:p>
            <a:pPr lvl="0"/>
            <a:r>
              <a:rPr lang="en-US" sz="3600" b="1" i="0" u="sng">
                <a:latin typeface="Merriweather Sans" charset="0"/>
                <a:ea typeface="Merriweather Sans" charset="0"/>
                <a:cs typeface="Merriweather Sans" charset="0"/>
              </a:rPr>
              <a:t>Header 28–40pt Bold, Underlined</a:t>
            </a:r>
            <a:endParaRPr lang="en-US" sz="3600" b="1" i="0" u="sng">
              <a:latin typeface="Arial" charset="0"/>
              <a:ea typeface="Arial" charset="0"/>
              <a:cs typeface="Arial" charset="0"/>
            </a:endParaRPr>
          </a:p>
        </p:txBody>
      </p:sp>
      <p:sp>
        <p:nvSpPr>
          <p:cNvPr id="6" name="Text Placeholder 5"/>
          <p:cNvSpPr>
            <a:spLocks noGrp="1"/>
          </p:cNvSpPr>
          <p:nvPr>
            <p:ph type="body" sz="quarter" idx="12" hasCustomPrompt="1"/>
          </p:nvPr>
        </p:nvSpPr>
        <p:spPr>
          <a:xfrm>
            <a:off x="672847" y="1406525"/>
            <a:ext cx="10910888" cy="4402138"/>
          </a:xfrm>
        </p:spPr>
        <p:txBody>
          <a:bodyPr>
            <a:normAutofit/>
          </a:bodyPr>
          <a:lstStyle>
            <a:lvl1pPr marL="0" indent="0">
              <a:lnSpc>
                <a:spcPct val="100000"/>
              </a:lnSpc>
              <a:spcBef>
                <a:spcPts val="0"/>
              </a:spcBef>
              <a:buNone/>
              <a:defRPr sz="2000" b="0" i="0" baseline="0">
                <a:latin typeface="Merriweather Sans" charset="0"/>
                <a:ea typeface="Merriweather Sans" charset="0"/>
                <a:cs typeface="Merriweather Sans" charset="0"/>
              </a:defRPr>
            </a:lvl1pPr>
          </a:lstStyle>
          <a:p>
            <a:pPr lvl="0"/>
            <a:r>
              <a:rPr lang="en-US" sz="2000" b="0" i="0">
                <a:latin typeface="Merriweather Sans" charset="0"/>
                <a:ea typeface="Merriweather Sans" charset="0"/>
                <a:cs typeface="Merriweather Sans" charset="0"/>
              </a:rPr>
              <a:t>Body Content 20+pt Regular</a:t>
            </a:r>
            <a:endParaRPr lang="en-US" sz="2000" b="0" i="0">
              <a:latin typeface="Arial" charset="0"/>
              <a:ea typeface="Arial" charset="0"/>
              <a:cs typeface="Arial" charset="0"/>
            </a:endParaRPr>
          </a:p>
        </p:txBody>
      </p:sp>
      <p:sp>
        <p:nvSpPr>
          <p:cNvPr id="10" name="Slide Number Placeholder 5"/>
          <p:cNvSpPr txBox="1">
            <a:spLocks/>
          </p:cNvSpPr>
          <p:nvPr userDrawn="1"/>
        </p:nvSpPr>
        <p:spPr>
          <a:xfrm>
            <a:off x="11352058" y="6282076"/>
            <a:ext cx="712434"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800" b="1" i="0" u="sng">
                <a:solidFill>
                  <a:schemeClr val="bg1"/>
                </a:solidFill>
                <a:latin typeface="Merriweather Sans" charset="0"/>
                <a:ea typeface="Merriweather Sans" charset="0"/>
                <a:cs typeface="Merriweather Sans" charset="0"/>
              </a:rPr>
              <a:pPr algn="l"/>
              <a:t>‹#›</a:t>
            </a:fld>
            <a:endParaRPr lang="en-US" sz="1800" b="1" i="0" u="sng">
              <a:solidFill>
                <a:schemeClr val="bg1"/>
              </a:solidFill>
              <a:latin typeface="Merriweather Sans" charset="0"/>
              <a:ea typeface="Merriweather Sans" charset="0"/>
              <a:cs typeface="Merriweather Sans" charset="0"/>
            </a:endParaRPr>
          </a:p>
        </p:txBody>
      </p:sp>
      <p:sp>
        <p:nvSpPr>
          <p:cNvPr id="11" name="Text Placeholder 8"/>
          <p:cNvSpPr>
            <a:spLocks noGrp="1"/>
          </p:cNvSpPr>
          <p:nvPr>
            <p:ph type="body" sz="quarter" idx="13" hasCustomPrompt="1"/>
          </p:nvPr>
        </p:nvSpPr>
        <p:spPr>
          <a:xfrm>
            <a:off x="6820370" y="6311041"/>
            <a:ext cx="4527550" cy="276563"/>
          </a:xfrm>
        </p:spPr>
        <p:txBody>
          <a:bodyPr>
            <a:normAutofit/>
          </a:bodyPr>
          <a:lstStyle>
            <a:lvl1pPr marL="0" indent="0" algn="r">
              <a:buNone/>
              <a:defRPr sz="1800" b="1" i="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sample.uga.edu</a:t>
            </a:r>
            <a:endParaRPr lang="en-US"/>
          </a:p>
        </p:txBody>
      </p:sp>
    </p:spTree>
    <p:extLst>
      <p:ext uri="{BB962C8B-B14F-4D97-AF65-F5344CB8AC3E}">
        <p14:creationId xmlns:p14="http://schemas.microsoft.com/office/powerpoint/2010/main" val="145689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 y="5949061"/>
            <a:ext cx="3552829" cy="1167880"/>
          </a:xfrm>
          <a:prstGeom prst="rect">
            <a:avLst/>
          </a:prstGeom>
        </p:spPr>
      </p:pic>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7" y="1406525"/>
            <a:ext cx="5027867" cy="4402138"/>
          </a:xfrm>
        </p:spPr>
        <p:txBody>
          <a:bodyPr>
            <a:normAutofit/>
          </a:bodyPr>
          <a:lstStyle>
            <a:lvl1pPr marL="0" indent="0">
              <a:lnSpc>
                <a:spcPct val="100000"/>
              </a:lnSpc>
              <a:spcBef>
                <a:spcPts val="0"/>
              </a:spcBef>
              <a:buNone/>
              <a:defRPr sz="2000" b="0" i="0" baseline="0">
                <a:latin typeface="Merriweather Sans" charset="0"/>
                <a:ea typeface="Merriweather Sans" charset="0"/>
                <a:cs typeface="Merriweather Sans" charset="0"/>
              </a:defRPr>
            </a:lvl1pPr>
          </a:lstStyle>
          <a:p>
            <a:pPr lvl="0"/>
            <a:r>
              <a:rPr lang="en-US" sz="2000" b="0" i="0">
                <a:latin typeface="Merriweather Sans" charset="0"/>
                <a:ea typeface="Merriweather Sans" charset="0"/>
                <a:cs typeface="Merriweather Sans" charset="0"/>
              </a:rPr>
              <a:t>Body Content 20+pt Regular</a:t>
            </a:r>
            <a:endParaRPr lang="en-US" sz="2000" b="0" i="0">
              <a:latin typeface="Arial" charset="0"/>
              <a:ea typeface="Arial" charset="0"/>
              <a:cs typeface="Arial" charset="0"/>
            </a:endParaRPr>
          </a:p>
        </p:txBody>
      </p:sp>
      <p:sp>
        <p:nvSpPr>
          <p:cNvPr id="3" name="Text Placeholder 2"/>
          <p:cNvSpPr>
            <a:spLocks noGrp="1"/>
          </p:cNvSpPr>
          <p:nvPr>
            <p:ph type="body" sz="quarter" idx="13" hasCustomPrompt="1"/>
          </p:nvPr>
        </p:nvSpPr>
        <p:spPr>
          <a:xfrm>
            <a:off x="673100" y="545315"/>
            <a:ext cx="5027614" cy="661988"/>
          </a:xfrm>
        </p:spPr>
        <p:txBody>
          <a:bodyPr>
            <a:normAutofit/>
          </a:bodyPr>
          <a:lstStyle>
            <a:lvl1pPr marL="0" indent="0">
              <a:lnSpc>
                <a:spcPct val="100000"/>
              </a:lnSpc>
              <a:spcBef>
                <a:spcPts val="0"/>
              </a:spcBef>
              <a:buNone/>
              <a:defRPr sz="3200" b="1" i="0" u="sng" baseline="0">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28–40pt Bold,</a:t>
            </a:r>
            <a:endParaRPr lang="en-US"/>
          </a:p>
        </p:txBody>
      </p:sp>
      <p:sp>
        <p:nvSpPr>
          <p:cNvPr id="19" name="Text Placeholder 5"/>
          <p:cNvSpPr>
            <a:spLocks noGrp="1"/>
          </p:cNvSpPr>
          <p:nvPr>
            <p:ph type="body" sz="quarter" idx="14" hasCustomPrompt="1"/>
          </p:nvPr>
        </p:nvSpPr>
        <p:spPr>
          <a:xfrm>
            <a:off x="6380447" y="1406525"/>
            <a:ext cx="5027867" cy="4402138"/>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2000" b="0" i="0" baseline="0">
                <a:latin typeface="Merriweather Sans" charset="0"/>
                <a:ea typeface="Merriweather Sans" charset="0"/>
                <a:cs typeface="Merriweather Sans" charset="0"/>
              </a:defRPr>
            </a:lvl1pPr>
          </a:lstStyle>
          <a:p>
            <a:pPr lvl="0"/>
            <a:r>
              <a:rPr lang="en-US" sz="2000" b="0" i="0">
                <a:latin typeface="Merriweather Sans" charset="0"/>
                <a:ea typeface="Merriweather Sans" charset="0"/>
                <a:cs typeface="Merriweather Sans" charset="0"/>
              </a:rPr>
              <a:t>Body Content 20+pt Regular</a:t>
            </a:r>
            <a:endParaRPr lang="en-US" sz="2000" b="0" i="0">
              <a:latin typeface="Arial" charset="0"/>
              <a:ea typeface="Arial" charset="0"/>
              <a:cs typeface="Arial" charset="0"/>
            </a:endParaRPr>
          </a:p>
        </p:txBody>
      </p:sp>
      <p:sp>
        <p:nvSpPr>
          <p:cNvPr id="20" name="Text Placeholder 2"/>
          <p:cNvSpPr>
            <a:spLocks noGrp="1"/>
          </p:cNvSpPr>
          <p:nvPr>
            <p:ph type="body" sz="quarter" idx="15" hasCustomPrompt="1"/>
          </p:nvPr>
        </p:nvSpPr>
        <p:spPr>
          <a:xfrm>
            <a:off x="6380700" y="545315"/>
            <a:ext cx="5027614" cy="661988"/>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3200" b="1" i="0" u="sng" baseline="0">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i="0">
                <a:latin typeface="Merriweather Sans" charset="0"/>
                <a:ea typeface="Merriweather Sans" charset="0"/>
                <a:cs typeface="Merriweather Sans" charset="0"/>
              </a:rPr>
              <a:t>Underlined</a:t>
            </a:r>
            <a:endParaRPr lang="en-US"/>
          </a:p>
          <a:p>
            <a:pPr lvl="0"/>
            <a:endParaRPr lang="en-US"/>
          </a:p>
        </p:txBody>
      </p:sp>
      <p:sp>
        <p:nvSpPr>
          <p:cNvPr id="16" name="Slide Number Placeholder 5"/>
          <p:cNvSpPr txBox="1">
            <a:spLocks/>
          </p:cNvSpPr>
          <p:nvPr userDrawn="1"/>
        </p:nvSpPr>
        <p:spPr>
          <a:xfrm>
            <a:off x="11352058" y="6282076"/>
            <a:ext cx="712434"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800" b="1" i="0" u="sng">
                <a:solidFill>
                  <a:schemeClr val="bg1"/>
                </a:solidFill>
                <a:latin typeface="Merriweather Sans" charset="0"/>
                <a:ea typeface="Merriweather Sans" charset="0"/>
                <a:cs typeface="Merriweather Sans" charset="0"/>
              </a:rPr>
              <a:pPr algn="l"/>
              <a:t>‹#›</a:t>
            </a:fld>
            <a:endParaRPr lang="en-US" sz="1800" b="1" i="0" u="sng">
              <a:solidFill>
                <a:schemeClr val="bg1"/>
              </a:solidFill>
              <a:latin typeface="Merriweather Sans" charset="0"/>
              <a:ea typeface="Merriweather Sans" charset="0"/>
              <a:cs typeface="Merriweather Sans" charset="0"/>
            </a:endParaRPr>
          </a:p>
        </p:txBody>
      </p:sp>
      <p:sp>
        <p:nvSpPr>
          <p:cNvPr id="17" name="Text Placeholder 8"/>
          <p:cNvSpPr>
            <a:spLocks noGrp="1"/>
          </p:cNvSpPr>
          <p:nvPr>
            <p:ph type="body" sz="quarter" idx="16" hasCustomPrompt="1"/>
          </p:nvPr>
        </p:nvSpPr>
        <p:spPr>
          <a:xfrm>
            <a:off x="6820370" y="6311041"/>
            <a:ext cx="4527550" cy="276563"/>
          </a:xfrm>
        </p:spPr>
        <p:txBody>
          <a:bodyPr>
            <a:normAutofit/>
          </a:bodyPr>
          <a:lstStyle>
            <a:lvl1pPr marL="0" indent="0" algn="r">
              <a:buNone/>
              <a:defRPr sz="1800" b="1" i="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sample.uga.edu</a:t>
            </a:r>
            <a:endParaRPr lang="en-US"/>
          </a:p>
        </p:txBody>
      </p:sp>
    </p:spTree>
    <p:extLst>
      <p:ext uri="{BB962C8B-B14F-4D97-AF65-F5344CB8AC3E}">
        <p14:creationId xmlns:p14="http://schemas.microsoft.com/office/powerpoint/2010/main" val="2122947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sp>
        <p:nvSpPr>
          <p:cNvPr id="35" name="Text Placeholder 3"/>
          <p:cNvSpPr>
            <a:spLocks noGrp="1"/>
          </p:cNvSpPr>
          <p:nvPr>
            <p:ph type="body" sz="quarter" idx="18" hasCustomPrompt="1"/>
          </p:nvPr>
        </p:nvSpPr>
        <p:spPr>
          <a:xfrm>
            <a:off x="8292594" y="545315"/>
            <a:ext cx="3129216" cy="654624"/>
          </a:xfrm>
        </p:spPr>
        <p:txBody>
          <a:bodyPr/>
          <a:lstStyle>
            <a:lvl1pPr marL="0" marR="0" indent="0" algn="l" defTabSz="914400" rtl="0" eaLnBrk="1" fontAlgn="auto" latinLnBrk="0" hangingPunct="1">
              <a:lnSpc>
                <a:spcPct val="100000"/>
              </a:lnSpc>
              <a:spcBef>
                <a:spcPts val="0"/>
              </a:spcBef>
              <a:spcAft>
                <a:spcPts val="0"/>
              </a:spcAft>
              <a:buClrTx/>
              <a:buSzTx/>
              <a:buFont typeface="Arial"/>
              <a:buNone/>
              <a:tabLst/>
              <a:defRPr b="1" i="0" u="sng">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i="0" u="sng">
                <a:latin typeface="Merriweather Sans" charset="0"/>
                <a:ea typeface="Merriweather Sans" charset="0"/>
                <a:cs typeface="Merriweather Sans" charset="0"/>
              </a:rPr>
              <a:t>Bold, Underline</a:t>
            </a:r>
            <a:endParaRPr lang="en-US" b="1" i="0" u="sng">
              <a:latin typeface="Arial" charset="0"/>
              <a:ea typeface="Arial" charset="0"/>
              <a:cs typeface="Arial" charset="0"/>
            </a:endParaRPr>
          </a:p>
          <a:p>
            <a:pPr lvl="0"/>
            <a:endParaRPr lang="en-US"/>
          </a:p>
        </p:txBody>
      </p:sp>
      <p:sp>
        <p:nvSpPr>
          <p:cNvPr id="33" name="Text Placeholder 3"/>
          <p:cNvSpPr>
            <a:spLocks noGrp="1"/>
          </p:cNvSpPr>
          <p:nvPr>
            <p:ph type="body" sz="quarter" idx="17" hasCustomPrompt="1"/>
          </p:nvPr>
        </p:nvSpPr>
        <p:spPr>
          <a:xfrm>
            <a:off x="4482594" y="545315"/>
            <a:ext cx="3129216" cy="654624"/>
          </a:xfrm>
        </p:spPr>
        <p:txBody>
          <a:bodyPr/>
          <a:lstStyle>
            <a:lvl1pPr marL="0" marR="0" indent="0" algn="l" defTabSz="914400" rtl="0" eaLnBrk="1" fontAlgn="auto" latinLnBrk="0" hangingPunct="1">
              <a:lnSpc>
                <a:spcPct val="100000"/>
              </a:lnSpc>
              <a:spcBef>
                <a:spcPts val="0"/>
              </a:spcBef>
              <a:spcAft>
                <a:spcPts val="0"/>
              </a:spcAft>
              <a:buClrTx/>
              <a:buSzTx/>
              <a:buFont typeface="Arial"/>
              <a:buNone/>
              <a:tabLst/>
              <a:defRPr b="1" i="0" u="sng">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i="0" u="sng">
                <a:latin typeface="Merriweather Sans" charset="0"/>
                <a:ea typeface="Merriweather Sans" charset="0"/>
                <a:cs typeface="Merriweather Sans" charset="0"/>
              </a:rPr>
              <a:t>28–40pt</a:t>
            </a:r>
            <a:endParaRPr lang="en-US" b="1" i="0" u="sng">
              <a:latin typeface="Arial" charset="0"/>
              <a:ea typeface="Arial" charset="0"/>
              <a:cs typeface="Arial" charset="0"/>
            </a:endParaRPr>
          </a:p>
        </p:txBody>
      </p:sp>
      <p:sp>
        <p:nvSpPr>
          <p:cNvPr id="12" name="Rectangle 11"/>
          <p:cNvSpPr/>
          <p:nvPr userDrawn="1"/>
        </p:nvSpPr>
        <p:spPr>
          <a:xfrm>
            <a:off x="0" y="6172200"/>
            <a:ext cx="12192000" cy="693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 y="5949061"/>
            <a:ext cx="3552829" cy="1167880"/>
          </a:xfrm>
          <a:prstGeom prst="rect">
            <a:avLst/>
          </a:prstGeom>
        </p:spPr>
      </p:pic>
      <p:sp>
        <p:nvSpPr>
          <p:cNvPr id="14" name="Rectangle 13"/>
          <p:cNvSpPr/>
          <p:nvPr userDrawn="1"/>
        </p:nvSpPr>
        <p:spPr>
          <a:xfrm>
            <a:off x="85468" y="81079"/>
            <a:ext cx="12021064" cy="6695842"/>
          </a:xfrm>
          <a:prstGeom prst="rect">
            <a:avLst/>
          </a:prstGeom>
          <a:noFill/>
          <a:ln w="9525">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526454" y="-165260"/>
            <a:ext cx="471091" cy="684505"/>
          </a:xfrm>
          <a:prstGeom prst="rect">
            <a:avLst/>
          </a:prstGeom>
        </p:spPr>
      </p:pic>
      <p:sp>
        <p:nvSpPr>
          <p:cNvPr id="6" name="Text Placeholder 5"/>
          <p:cNvSpPr>
            <a:spLocks noGrp="1"/>
          </p:cNvSpPr>
          <p:nvPr>
            <p:ph type="body" sz="quarter" idx="12" hasCustomPrompt="1"/>
          </p:nvPr>
        </p:nvSpPr>
        <p:spPr>
          <a:xfrm>
            <a:off x="672848" y="1406525"/>
            <a:ext cx="3132004" cy="4402138"/>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2000" b="0" i="0" baseline="0">
                <a:latin typeface="Merriweather Sans" charset="0"/>
                <a:ea typeface="Merriweather Sans" charset="0"/>
                <a:cs typeface="Merriweather Sans" charset="0"/>
              </a:defRPr>
            </a:lvl1pPr>
          </a:lstStyle>
          <a:p>
            <a:pPr lvl="0"/>
            <a:r>
              <a:rPr lang="en-US" sz="2000" b="0" i="0">
                <a:latin typeface="Merriweather Sans" charset="0"/>
                <a:ea typeface="Merriweather Sans" charset="0"/>
                <a:cs typeface="Merriweather Sans" charset="0"/>
              </a:rPr>
              <a:t>Body Content 20+pt Merriweather Sans Regular</a:t>
            </a:r>
            <a:endParaRPr lang="en-US" sz="2000" b="0" i="0">
              <a:latin typeface="Arial" charset="0"/>
              <a:ea typeface="Arial" charset="0"/>
              <a:cs typeface="Arial" charset="0"/>
            </a:endParaRPr>
          </a:p>
        </p:txBody>
      </p:sp>
      <p:sp>
        <p:nvSpPr>
          <p:cNvPr id="4" name="Text Placeholder 3"/>
          <p:cNvSpPr>
            <a:spLocks noGrp="1"/>
          </p:cNvSpPr>
          <p:nvPr>
            <p:ph type="body" sz="quarter" idx="15" hasCustomPrompt="1"/>
          </p:nvPr>
        </p:nvSpPr>
        <p:spPr>
          <a:xfrm>
            <a:off x="675635" y="545315"/>
            <a:ext cx="3129216" cy="654624"/>
          </a:xfrm>
        </p:spPr>
        <p:txBody>
          <a:bodyPr/>
          <a:lstStyle>
            <a:lvl1pPr marL="0" indent="0">
              <a:lnSpc>
                <a:spcPct val="100000"/>
              </a:lnSpc>
              <a:spcBef>
                <a:spcPts val="0"/>
              </a:spcBef>
              <a:buNone/>
              <a:defRPr b="1" i="0" u="sng">
                <a:latin typeface="Merriweather Sans" charset="0"/>
                <a:ea typeface="Merriweather Sans" charset="0"/>
                <a:cs typeface="Merriweather Sans" charset="0"/>
              </a:defRPr>
            </a:lvl1pPr>
          </a:lstStyle>
          <a:p>
            <a:pPr lvl="0"/>
            <a:r>
              <a:rPr lang="en-US" b="1" i="0" u="sng">
                <a:latin typeface="Merriweather Sans" charset="0"/>
                <a:ea typeface="Merriweather Sans" charset="0"/>
                <a:cs typeface="Merriweather Sans" charset="0"/>
              </a:rPr>
              <a:t>Header</a:t>
            </a:r>
            <a:endParaRPr lang="en-US" b="1" i="0" u="sng">
              <a:latin typeface="Arial" charset="0"/>
              <a:ea typeface="Arial" charset="0"/>
              <a:cs typeface="Arial" charset="0"/>
            </a:endParaRPr>
          </a:p>
        </p:txBody>
      </p:sp>
      <p:sp>
        <p:nvSpPr>
          <p:cNvPr id="32" name="Text Placeholder 5"/>
          <p:cNvSpPr>
            <a:spLocks noGrp="1"/>
          </p:cNvSpPr>
          <p:nvPr>
            <p:ph type="body" sz="quarter" idx="16" hasCustomPrompt="1"/>
          </p:nvPr>
        </p:nvSpPr>
        <p:spPr>
          <a:xfrm>
            <a:off x="4482594" y="1406525"/>
            <a:ext cx="3132004" cy="4402138"/>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2000" b="0" i="0" baseline="0">
                <a:latin typeface="Merriweather Sans" charset="0"/>
                <a:ea typeface="Merriweather Sans" charset="0"/>
                <a:cs typeface="Merriweather Sans"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2000" b="0" i="0">
                <a:latin typeface="Merriweather Sans" charset="0"/>
                <a:ea typeface="Merriweather Sans" charset="0"/>
                <a:cs typeface="Merriweather Sans" charset="0"/>
              </a:rPr>
              <a:t>Body Content 20+pt Merriweather Sans Regular</a:t>
            </a:r>
            <a:endParaRPr lang="en-US" sz="2000" b="0" i="0">
              <a:latin typeface="Arial" charset="0"/>
              <a:ea typeface="Arial" charset="0"/>
              <a:cs typeface="Arial" charset="0"/>
            </a:endParaRPr>
          </a:p>
        </p:txBody>
      </p:sp>
      <p:sp>
        <p:nvSpPr>
          <p:cNvPr id="36" name="Text Placeholder 5"/>
          <p:cNvSpPr>
            <a:spLocks noGrp="1"/>
          </p:cNvSpPr>
          <p:nvPr>
            <p:ph type="body" sz="quarter" idx="19" hasCustomPrompt="1"/>
          </p:nvPr>
        </p:nvSpPr>
        <p:spPr>
          <a:xfrm>
            <a:off x="8292594" y="1406525"/>
            <a:ext cx="3132004" cy="4402138"/>
          </a:xfrm>
        </p:spPr>
        <p:txBody>
          <a:bodyPr>
            <a:normAutofit/>
          </a:bodyPr>
          <a:lstStyle>
            <a:lvl1pPr marL="0" indent="0">
              <a:lnSpc>
                <a:spcPct val="100000"/>
              </a:lnSpc>
              <a:spcBef>
                <a:spcPts val="0"/>
              </a:spcBef>
              <a:buNone/>
              <a:defRPr sz="2000" b="0" i="0" baseline="0">
                <a:latin typeface="Merriweather Sans" charset="0"/>
                <a:ea typeface="Merriweather Sans" charset="0"/>
                <a:cs typeface="Merriweather Sans" charset="0"/>
              </a:defRPr>
            </a:lvl1pPr>
          </a:lstStyle>
          <a:p>
            <a:pPr lvl="0"/>
            <a:r>
              <a:rPr lang="en-US" sz="2000" b="0" i="0">
                <a:latin typeface="Merriweather Sans" charset="0"/>
                <a:ea typeface="Merriweather Sans" charset="0"/>
                <a:cs typeface="Merriweather Sans" charset="0"/>
              </a:rPr>
              <a:t>Body Content 20+pt Merriweather Sans Regular</a:t>
            </a:r>
            <a:endParaRPr lang="en-US" sz="2000" b="0" i="0">
              <a:latin typeface="Arial" charset="0"/>
              <a:ea typeface="Arial" charset="0"/>
              <a:cs typeface="Arial" charset="0"/>
            </a:endParaRPr>
          </a:p>
        </p:txBody>
      </p:sp>
      <p:sp>
        <p:nvSpPr>
          <p:cNvPr id="18" name="Slide Number Placeholder 5"/>
          <p:cNvSpPr txBox="1">
            <a:spLocks/>
          </p:cNvSpPr>
          <p:nvPr userDrawn="1"/>
        </p:nvSpPr>
        <p:spPr>
          <a:xfrm>
            <a:off x="11352058" y="6282076"/>
            <a:ext cx="712434" cy="3698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800" b="1" i="0" u="sng">
                <a:solidFill>
                  <a:schemeClr val="bg1"/>
                </a:solidFill>
                <a:latin typeface="Merriweather Sans" charset="0"/>
                <a:ea typeface="Merriweather Sans" charset="0"/>
                <a:cs typeface="Merriweather Sans" charset="0"/>
              </a:rPr>
              <a:pPr algn="l"/>
              <a:t>‹#›</a:t>
            </a:fld>
            <a:endParaRPr lang="en-US" sz="1800" b="1" i="0" u="sng">
              <a:solidFill>
                <a:schemeClr val="bg1"/>
              </a:solidFill>
              <a:latin typeface="Merriweather Sans" charset="0"/>
              <a:ea typeface="Merriweather Sans" charset="0"/>
              <a:cs typeface="Merriweather Sans" charset="0"/>
            </a:endParaRPr>
          </a:p>
        </p:txBody>
      </p:sp>
      <p:sp>
        <p:nvSpPr>
          <p:cNvPr id="19" name="Text Placeholder 8"/>
          <p:cNvSpPr>
            <a:spLocks noGrp="1"/>
          </p:cNvSpPr>
          <p:nvPr>
            <p:ph type="body" sz="quarter" idx="20" hasCustomPrompt="1"/>
          </p:nvPr>
        </p:nvSpPr>
        <p:spPr>
          <a:xfrm>
            <a:off x="6820370" y="6311041"/>
            <a:ext cx="4527550" cy="276563"/>
          </a:xfrm>
        </p:spPr>
        <p:txBody>
          <a:bodyPr>
            <a:normAutofit/>
          </a:bodyPr>
          <a:lstStyle>
            <a:lvl1pPr marL="0" indent="0" algn="r">
              <a:buNone/>
              <a:defRPr sz="1800" b="1" i="0">
                <a:solidFill>
                  <a:schemeClr val="bg1"/>
                </a:solidFill>
                <a:latin typeface="Merriweather Sans" charset="0"/>
                <a:ea typeface="Merriweather Sans" charset="0"/>
                <a:cs typeface="Merriweather Sans" charset="0"/>
              </a:defRPr>
            </a:lvl1pPr>
          </a:lstStyle>
          <a:p>
            <a:pPr lvl="0"/>
            <a:r>
              <a:rPr lang="en-US" b="1" i="0">
                <a:latin typeface="Merriweather Sans" charset="0"/>
                <a:ea typeface="Merriweather Sans" charset="0"/>
                <a:cs typeface="Merriweather Sans" charset="0"/>
              </a:rPr>
              <a:t>sample.uga.edu</a:t>
            </a:r>
            <a:endParaRPr lang="en-US"/>
          </a:p>
        </p:txBody>
      </p:sp>
    </p:spTree>
    <p:extLst>
      <p:ext uri="{BB962C8B-B14F-4D97-AF65-F5344CB8AC3E}">
        <p14:creationId xmlns:p14="http://schemas.microsoft.com/office/powerpoint/2010/main" val="114123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0">
          <p15:clr>
            <a:srgbClr val="FBAE40"/>
          </p15:clr>
        </p15:guide>
        <p15:guide id="4" pos="4800">
          <p15:clr>
            <a:srgbClr val="FBAE40"/>
          </p15:clr>
        </p15:guide>
        <p15:guide id="5" pos="5280">
          <p15:clr>
            <a:srgbClr val="FBAE40"/>
          </p15:clr>
        </p15:guide>
        <p15:guide id="6" pos="5760">
          <p15:clr>
            <a:srgbClr val="FBAE40"/>
          </p15:clr>
        </p15:guide>
        <p15:guide id="7" pos="6240">
          <p15:clr>
            <a:srgbClr val="FBAE40"/>
          </p15:clr>
        </p15:guide>
        <p15:guide id="8" pos="6720">
          <p15:clr>
            <a:srgbClr val="FBAE40"/>
          </p15:clr>
        </p15:guide>
        <p15:guide id="9" pos="7200">
          <p15:clr>
            <a:srgbClr val="FBAE40"/>
          </p15:clr>
        </p15:guide>
        <p15:guide id="10" pos="7680">
          <p15:clr>
            <a:srgbClr val="FBAE40"/>
          </p15:clr>
        </p15:guide>
        <p15:guide id="11" pos="3360">
          <p15:clr>
            <a:srgbClr val="FBAE40"/>
          </p15:clr>
        </p15:guide>
        <p15:guide id="12" pos="2880">
          <p15:clr>
            <a:srgbClr val="FBAE40"/>
          </p15:clr>
        </p15:guide>
        <p15:guide id="13" pos="2400">
          <p15:clr>
            <a:srgbClr val="FBAE40"/>
          </p15:clr>
        </p15:guide>
        <p15:guide id="14" pos="1920">
          <p15:clr>
            <a:srgbClr val="FBAE40"/>
          </p15:clr>
        </p15:guide>
        <p15:guide id="15" pos="1440">
          <p15:clr>
            <a:srgbClr val="FBAE40"/>
          </p15:clr>
        </p15:guide>
        <p15:guide id="16" pos="960">
          <p15:clr>
            <a:srgbClr val="FBAE40"/>
          </p15:clr>
        </p15:guide>
        <p15:guide id="17" pos="480">
          <p15:clr>
            <a:srgbClr val="FBAE40"/>
          </p15:clr>
        </p15:guide>
        <p15:guide id="18">
          <p15:clr>
            <a:srgbClr val="FBAE40"/>
          </p15:clr>
        </p15:guide>
        <p15:guide id="19" orient="horz" pos="1728">
          <p15:clr>
            <a:srgbClr val="FBAE40"/>
          </p15:clr>
        </p15:guide>
        <p15:guide id="20" orient="horz" pos="1296">
          <p15:clr>
            <a:srgbClr val="FBAE40"/>
          </p15:clr>
        </p15:guide>
        <p15:guide id="21" orient="horz" pos="864">
          <p15:clr>
            <a:srgbClr val="FBAE40"/>
          </p15:clr>
        </p15:guide>
        <p15:guide id="22" orient="horz" pos="432">
          <p15:clr>
            <a:srgbClr val="FBAE40"/>
          </p15:clr>
        </p15:guide>
        <p15:guide id="23" orient="horz">
          <p15:clr>
            <a:srgbClr val="FBAE40"/>
          </p15:clr>
        </p15:guide>
        <p15:guide id="24" orient="horz" pos="2592">
          <p15:clr>
            <a:srgbClr val="FBAE40"/>
          </p15:clr>
        </p15:guide>
        <p15:guide id="25" orient="horz" pos="3024">
          <p15:clr>
            <a:srgbClr val="FBAE40"/>
          </p15:clr>
        </p15:guide>
        <p15:guide id="26" orient="horz" pos="3456">
          <p15:clr>
            <a:srgbClr val="FBAE40"/>
          </p15:clr>
        </p15:guide>
        <p15:guide id="27" orient="horz" pos="3888">
          <p15:clr>
            <a:srgbClr val="FBAE40"/>
          </p15:clr>
        </p15:guide>
        <p15:guide id="28"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CC31D-D603-AD4D-9D1C-921DA5F7AA0A}" type="datetime1">
              <a:t>4/15/2024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9C27B-B23D-7147-B542-1233E532306F}" type="slidenum">
              <a:t>‹#›</a:t>
            </a:fld>
            <a:endParaRPr lang="en-US"/>
          </a:p>
        </p:txBody>
      </p:sp>
    </p:spTree>
    <p:extLst>
      <p:ext uri="{BB962C8B-B14F-4D97-AF65-F5344CB8AC3E}">
        <p14:creationId xmlns:p14="http://schemas.microsoft.com/office/powerpoint/2010/main" val="158591016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1"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source:%20https://data.census.gov/table?q=DP03&amp;g=040XX00US13" TargetMode="Externa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E6D192-DDA5-447C-9060-92F3C2A5B84C}"/>
              </a:ext>
            </a:extLst>
          </p:cNvPr>
          <p:cNvSpPr>
            <a:spLocks noGrp="1"/>
          </p:cNvSpPr>
          <p:nvPr>
            <p:ph type="body" sz="quarter" idx="15"/>
          </p:nvPr>
        </p:nvSpPr>
        <p:spPr>
          <a:xfrm>
            <a:off x="677917" y="2365381"/>
            <a:ext cx="3328362" cy="2127237"/>
          </a:xfrm>
        </p:spPr>
        <p:txBody>
          <a:bodyPr>
            <a:normAutofit/>
          </a:bodyPr>
          <a:lstStyle/>
          <a:p>
            <a:r>
              <a:rPr lang="en-US" sz="3600" dirty="0"/>
              <a:t>Enrollment Management Update</a:t>
            </a:r>
          </a:p>
        </p:txBody>
      </p:sp>
      <p:pic>
        <p:nvPicPr>
          <p:cNvPr id="1034" name="Picture 10" descr="National Student Exchange - Profile: University of Georgia">
            <a:extLst>
              <a:ext uri="{FF2B5EF4-FFF2-40B4-BE49-F238E27FC236}">
                <a16:creationId xmlns:a16="http://schemas.microsoft.com/office/drawing/2014/main" id="{A5A5E464-793F-4E29-8B1A-637974DE3575}"/>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275" r="82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891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0EE839-53D1-43BF-BC08-26C11583B355}"/>
              </a:ext>
            </a:extLst>
          </p:cNvPr>
          <p:cNvSpPr>
            <a:spLocks noGrp="1"/>
          </p:cNvSpPr>
          <p:nvPr>
            <p:ph type="body" sz="quarter" idx="14"/>
          </p:nvPr>
        </p:nvSpPr>
        <p:spPr/>
        <p:txBody>
          <a:bodyPr/>
          <a:lstStyle/>
          <a:p>
            <a:r>
              <a:rPr lang="en-US" dirty="0"/>
              <a:t>Competitors for Georgia Residents</a:t>
            </a:r>
          </a:p>
        </p:txBody>
      </p:sp>
      <p:sp>
        <p:nvSpPr>
          <p:cNvPr id="7" name="Text Placeholder 6">
            <a:extLst>
              <a:ext uri="{FF2B5EF4-FFF2-40B4-BE49-F238E27FC236}">
                <a16:creationId xmlns:a16="http://schemas.microsoft.com/office/drawing/2014/main" id="{97C7CF2C-6B76-40AF-B386-58FAD68679F2}"/>
              </a:ext>
            </a:extLst>
          </p:cNvPr>
          <p:cNvSpPr>
            <a:spLocks noGrp="1"/>
          </p:cNvSpPr>
          <p:nvPr>
            <p:ph type="body" sz="quarter" idx="15"/>
          </p:nvPr>
        </p:nvSpPr>
        <p:spPr/>
        <p:txBody>
          <a:bodyPr>
            <a:normAutofit lnSpcReduction="10000"/>
          </a:bodyPr>
          <a:lstStyle/>
          <a:p>
            <a:pPr marL="457200" indent="-457200">
              <a:buAutoNum type="arabicPeriod"/>
            </a:pPr>
            <a:r>
              <a:rPr lang="en-US" dirty="0"/>
              <a:t>Georgia Tech (1,429)</a:t>
            </a:r>
          </a:p>
          <a:p>
            <a:pPr marL="457200" indent="-457200">
              <a:buAutoNum type="arabicPeriod"/>
            </a:pPr>
            <a:r>
              <a:rPr lang="en-US" dirty="0"/>
              <a:t>Georgia State (109)</a:t>
            </a:r>
          </a:p>
          <a:p>
            <a:pPr marL="457200" indent="-457200">
              <a:buAutoNum type="arabicPeriod"/>
            </a:pPr>
            <a:r>
              <a:rPr lang="en-US" dirty="0"/>
              <a:t>Emory</a:t>
            </a:r>
          </a:p>
          <a:p>
            <a:pPr marL="457200" indent="-457200">
              <a:buAutoNum type="arabicPeriod"/>
            </a:pPr>
            <a:r>
              <a:rPr lang="en-US" dirty="0"/>
              <a:t>Mercer</a:t>
            </a:r>
          </a:p>
          <a:p>
            <a:pPr marL="457200" indent="-457200">
              <a:buAutoNum type="arabicPeriod"/>
            </a:pPr>
            <a:r>
              <a:rPr lang="en-US" dirty="0"/>
              <a:t>Kennesaw State</a:t>
            </a:r>
          </a:p>
          <a:p>
            <a:pPr marL="457200" indent="-457200">
              <a:buAutoNum type="arabicPeriod"/>
            </a:pPr>
            <a:r>
              <a:rPr lang="en-US" dirty="0"/>
              <a:t>Auburn</a:t>
            </a:r>
          </a:p>
          <a:p>
            <a:pPr marL="457200" indent="-457200">
              <a:buAutoNum type="arabicPeriod"/>
            </a:pPr>
            <a:r>
              <a:rPr lang="en-US" dirty="0"/>
              <a:t>Vanderbilt</a:t>
            </a:r>
          </a:p>
          <a:p>
            <a:pPr marL="457200" indent="-457200">
              <a:buAutoNum type="arabicPeriod"/>
            </a:pPr>
            <a:r>
              <a:rPr lang="en-US" dirty="0"/>
              <a:t>Georgia Southern</a:t>
            </a:r>
          </a:p>
          <a:p>
            <a:pPr marL="457200" indent="-457200">
              <a:buAutoNum type="arabicPeriod"/>
            </a:pPr>
            <a:r>
              <a:rPr lang="en-US" dirty="0"/>
              <a:t>Augusta</a:t>
            </a:r>
          </a:p>
          <a:p>
            <a:pPr marL="457200" indent="-457200">
              <a:buAutoNum type="arabicPeriod"/>
            </a:pPr>
            <a:r>
              <a:rPr lang="en-US" dirty="0"/>
              <a:t>Clemson</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
        <p:nvSpPr>
          <p:cNvPr id="5" name="Text Placeholder 4">
            <a:extLst>
              <a:ext uri="{FF2B5EF4-FFF2-40B4-BE49-F238E27FC236}">
                <a16:creationId xmlns:a16="http://schemas.microsoft.com/office/drawing/2014/main" id="{5BB7D150-C711-4F94-AAB5-8511005952D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73059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0EE839-53D1-43BF-BC08-26C11583B355}"/>
              </a:ext>
            </a:extLst>
          </p:cNvPr>
          <p:cNvSpPr>
            <a:spLocks noGrp="1"/>
          </p:cNvSpPr>
          <p:nvPr>
            <p:ph type="body" sz="quarter" idx="14"/>
          </p:nvPr>
        </p:nvSpPr>
        <p:spPr/>
        <p:txBody>
          <a:bodyPr/>
          <a:lstStyle/>
          <a:p>
            <a:r>
              <a:rPr lang="en-US" dirty="0"/>
              <a:t>Non-Resident Competitors</a:t>
            </a:r>
          </a:p>
        </p:txBody>
      </p:sp>
      <p:sp>
        <p:nvSpPr>
          <p:cNvPr id="7" name="Text Placeholder 6">
            <a:extLst>
              <a:ext uri="{FF2B5EF4-FFF2-40B4-BE49-F238E27FC236}">
                <a16:creationId xmlns:a16="http://schemas.microsoft.com/office/drawing/2014/main" id="{97C7CF2C-6B76-40AF-B386-58FAD68679F2}"/>
              </a:ext>
            </a:extLst>
          </p:cNvPr>
          <p:cNvSpPr>
            <a:spLocks noGrp="1"/>
          </p:cNvSpPr>
          <p:nvPr>
            <p:ph type="body" sz="quarter" idx="15"/>
          </p:nvPr>
        </p:nvSpPr>
        <p:spPr/>
        <p:txBody>
          <a:bodyPr>
            <a:normAutofit fontScale="92500" lnSpcReduction="10000"/>
          </a:bodyPr>
          <a:lstStyle/>
          <a:p>
            <a:pPr marL="457200" indent="-457200">
              <a:buAutoNum type="arabicPeriod"/>
            </a:pPr>
            <a:r>
              <a:rPr lang="en-US" dirty="0"/>
              <a:t>Florida</a:t>
            </a:r>
          </a:p>
          <a:p>
            <a:pPr marL="457200" indent="-457200">
              <a:buAutoNum type="arabicPeriod"/>
            </a:pPr>
            <a:r>
              <a:rPr lang="en-US" dirty="0"/>
              <a:t>North Carolina</a:t>
            </a:r>
          </a:p>
          <a:p>
            <a:pPr marL="457200" indent="-457200">
              <a:buAutoNum type="arabicPeriod"/>
            </a:pPr>
            <a:r>
              <a:rPr lang="en-US" dirty="0"/>
              <a:t>Clemson</a:t>
            </a:r>
          </a:p>
          <a:p>
            <a:pPr marL="457200" indent="-457200">
              <a:buAutoNum type="arabicPeriod"/>
            </a:pPr>
            <a:r>
              <a:rPr lang="en-US" dirty="0"/>
              <a:t>South Carolina</a:t>
            </a:r>
          </a:p>
          <a:p>
            <a:pPr marL="457200" indent="-457200">
              <a:buAutoNum type="arabicPeriod"/>
            </a:pPr>
            <a:r>
              <a:rPr lang="en-US" dirty="0"/>
              <a:t>Texas</a:t>
            </a:r>
          </a:p>
          <a:p>
            <a:pPr marL="457200" indent="-457200">
              <a:buAutoNum type="arabicPeriod"/>
            </a:pPr>
            <a:r>
              <a:rPr lang="en-US" dirty="0"/>
              <a:t>Florida State</a:t>
            </a:r>
          </a:p>
          <a:p>
            <a:pPr marL="457200" indent="-457200">
              <a:buAutoNum type="arabicPeriod"/>
            </a:pPr>
            <a:r>
              <a:rPr lang="en-US" dirty="0"/>
              <a:t>Virginia</a:t>
            </a:r>
          </a:p>
          <a:p>
            <a:pPr marL="457200" indent="-457200">
              <a:buAutoNum type="arabicPeriod"/>
            </a:pPr>
            <a:r>
              <a:rPr lang="en-US" dirty="0"/>
              <a:t>North Carolina State</a:t>
            </a:r>
          </a:p>
          <a:p>
            <a:pPr marL="457200" indent="-457200">
              <a:buAutoNum type="arabicPeriod"/>
            </a:pPr>
            <a:r>
              <a:rPr lang="en-US" dirty="0"/>
              <a:t>Alabama</a:t>
            </a:r>
          </a:p>
          <a:p>
            <a:pPr marL="457200" indent="-457200">
              <a:buAutoNum type="arabicPeriod"/>
            </a:pPr>
            <a:r>
              <a:rPr lang="en-US" dirty="0"/>
              <a:t>Michigan</a:t>
            </a:r>
          </a:p>
          <a:p>
            <a:r>
              <a:rPr lang="en-US" dirty="0"/>
              <a:t>27. Georgia Tech (we don’t compete with Georgia Tech for non residents)</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
        <p:nvSpPr>
          <p:cNvPr id="5" name="Text Placeholder 4">
            <a:extLst>
              <a:ext uri="{FF2B5EF4-FFF2-40B4-BE49-F238E27FC236}">
                <a16:creationId xmlns:a16="http://schemas.microsoft.com/office/drawing/2014/main" id="{5BB7D150-C711-4F94-AAB5-8511005952D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21438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033269-2BC7-4F67-9A65-1E9BAB7E2184}"/>
              </a:ext>
            </a:extLst>
          </p:cNvPr>
          <p:cNvSpPr>
            <a:spLocks noGrp="1"/>
          </p:cNvSpPr>
          <p:nvPr>
            <p:ph type="body" sz="quarter" idx="11"/>
          </p:nvPr>
        </p:nvSpPr>
        <p:spPr/>
        <p:txBody>
          <a:bodyPr/>
          <a:lstStyle/>
          <a:p>
            <a:r>
              <a:rPr lang="en-US" dirty="0"/>
              <a:t>Admissions Funnel</a:t>
            </a:r>
          </a:p>
        </p:txBody>
      </p:sp>
      <p:sp>
        <p:nvSpPr>
          <p:cNvPr id="10" name="Text Placeholder 9">
            <a:extLst>
              <a:ext uri="{FF2B5EF4-FFF2-40B4-BE49-F238E27FC236}">
                <a16:creationId xmlns:a16="http://schemas.microsoft.com/office/drawing/2014/main" id="{7E3F5E64-B907-45A5-8494-F8A13B5206C5}"/>
              </a:ext>
            </a:extLst>
          </p:cNvPr>
          <p:cNvSpPr>
            <a:spLocks noGrp="1"/>
          </p:cNvSpPr>
          <p:nvPr>
            <p:ph type="body" sz="quarter" idx="13"/>
          </p:nvPr>
        </p:nvSpPr>
        <p:spPr/>
        <p:txBody>
          <a:bodyPr>
            <a:normAutofit fontScale="85000" lnSpcReduction="20000"/>
          </a:bodyPr>
          <a:lstStyle/>
          <a:p>
            <a:endParaRPr lang="en-US"/>
          </a:p>
        </p:txBody>
      </p:sp>
      <p:graphicFrame>
        <p:nvGraphicFramePr>
          <p:cNvPr id="16" name="Chart 15">
            <a:extLst>
              <a:ext uri="{FF2B5EF4-FFF2-40B4-BE49-F238E27FC236}">
                <a16:creationId xmlns:a16="http://schemas.microsoft.com/office/drawing/2014/main" id="{DF071E0E-1946-4438-997F-0E7526B9FD53}"/>
              </a:ext>
            </a:extLst>
          </p:cNvPr>
          <p:cNvGraphicFramePr/>
          <p:nvPr>
            <p:extLst/>
          </p:nvPr>
        </p:nvGraphicFramePr>
        <p:xfrm>
          <a:off x="672847" y="1406525"/>
          <a:ext cx="10910888" cy="4402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491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CCB63D-204C-48E0-84B6-9C85E75629C5}"/>
              </a:ext>
            </a:extLst>
          </p:cNvPr>
          <p:cNvSpPr>
            <a:spLocks noGrp="1"/>
          </p:cNvSpPr>
          <p:nvPr>
            <p:ph type="body" sz="quarter" idx="11"/>
          </p:nvPr>
        </p:nvSpPr>
        <p:spPr/>
        <p:txBody>
          <a:bodyPr/>
          <a:lstStyle/>
          <a:p>
            <a:r>
              <a:rPr lang="en-US" dirty="0"/>
              <a:t>Test Scores</a:t>
            </a:r>
          </a:p>
        </p:txBody>
      </p:sp>
      <p:sp>
        <p:nvSpPr>
          <p:cNvPr id="4" name="Text Placeholder 3">
            <a:extLst>
              <a:ext uri="{FF2B5EF4-FFF2-40B4-BE49-F238E27FC236}">
                <a16:creationId xmlns:a16="http://schemas.microsoft.com/office/drawing/2014/main" id="{C2967C87-48B7-40D6-9198-5709F0ADAF04}"/>
              </a:ext>
            </a:extLst>
          </p:cNvPr>
          <p:cNvSpPr>
            <a:spLocks noGrp="1"/>
          </p:cNvSpPr>
          <p:nvPr>
            <p:ph type="body" sz="quarter" idx="13"/>
          </p:nvPr>
        </p:nvSpPr>
        <p:spPr/>
        <p:txBody>
          <a:bodyPr>
            <a:normAutofit fontScale="85000" lnSpcReduction="20000"/>
          </a:bodyPr>
          <a:lstStyle/>
          <a:p>
            <a:endParaRPr lang="en-US"/>
          </a:p>
        </p:txBody>
      </p:sp>
      <p:graphicFrame>
        <p:nvGraphicFramePr>
          <p:cNvPr id="7" name="Chart 6">
            <a:extLst>
              <a:ext uri="{FF2B5EF4-FFF2-40B4-BE49-F238E27FC236}">
                <a16:creationId xmlns:a16="http://schemas.microsoft.com/office/drawing/2014/main" id="{1616ED86-3588-467E-A90A-55C816872F3B}"/>
              </a:ext>
            </a:extLst>
          </p:cNvPr>
          <p:cNvGraphicFramePr/>
          <p:nvPr>
            <p:extLst>
              <p:ext uri="{D42A27DB-BD31-4B8C-83A1-F6EECF244321}">
                <p14:modId xmlns:p14="http://schemas.microsoft.com/office/powerpoint/2010/main" val="939767769"/>
              </p:ext>
            </p:extLst>
          </p:nvPr>
        </p:nvGraphicFramePr>
        <p:xfrm>
          <a:off x="672847" y="1406525"/>
          <a:ext cx="10910888" cy="4402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054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AD7BE-67AC-4BF1-A25C-DF22F783D133}"/>
              </a:ext>
            </a:extLst>
          </p:cNvPr>
          <p:cNvSpPr>
            <a:spLocks noGrp="1"/>
          </p:cNvSpPr>
          <p:nvPr>
            <p:ph type="body" sz="quarter" idx="11"/>
          </p:nvPr>
        </p:nvSpPr>
        <p:spPr/>
        <p:txBody>
          <a:bodyPr/>
          <a:lstStyle/>
          <a:p>
            <a:r>
              <a:rPr lang="en-US" dirty="0">
                <a:latin typeface="Merriweather Sans" panose="00000500000000000000" pitchFamily="2" charset="0"/>
              </a:rPr>
              <a:t>Focus on Georgia Residents</a:t>
            </a:r>
          </a:p>
        </p:txBody>
      </p:sp>
      <p:sp>
        <p:nvSpPr>
          <p:cNvPr id="4" name="Text Placeholder 3">
            <a:extLst>
              <a:ext uri="{FF2B5EF4-FFF2-40B4-BE49-F238E27FC236}">
                <a16:creationId xmlns:a16="http://schemas.microsoft.com/office/drawing/2014/main" id="{FBBCC94D-8E2F-40FE-8D5E-B42F9E8EEFEB}"/>
              </a:ext>
            </a:extLst>
          </p:cNvPr>
          <p:cNvSpPr>
            <a:spLocks noGrp="1"/>
          </p:cNvSpPr>
          <p:nvPr>
            <p:ph type="body" sz="quarter" idx="13"/>
          </p:nvPr>
        </p:nvSpPr>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5A39C972-C481-4D78-9C7A-65A9C579D694}"/>
              </a:ext>
            </a:extLst>
          </p:cNvPr>
          <p:cNvPicPr>
            <a:picLocks noChangeAspect="1"/>
          </p:cNvPicPr>
          <p:nvPr/>
        </p:nvPicPr>
        <p:blipFill>
          <a:blip r:embed="rId2"/>
          <a:stretch>
            <a:fillRect/>
          </a:stretch>
        </p:blipFill>
        <p:spPr>
          <a:xfrm>
            <a:off x="1468714" y="1223256"/>
            <a:ext cx="4098069" cy="3585811"/>
          </a:xfrm>
          <a:prstGeom prst="rect">
            <a:avLst/>
          </a:prstGeom>
        </p:spPr>
      </p:pic>
      <p:graphicFrame>
        <p:nvGraphicFramePr>
          <p:cNvPr id="8" name="Chart 7">
            <a:extLst>
              <a:ext uri="{FF2B5EF4-FFF2-40B4-BE49-F238E27FC236}">
                <a16:creationId xmlns:a16="http://schemas.microsoft.com/office/drawing/2014/main" id="{A43E76C5-F97D-4ED3-BCFB-0BCA44BED6DB}"/>
              </a:ext>
            </a:extLst>
          </p:cNvPr>
          <p:cNvGraphicFramePr/>
          <p:nvPr>
            <p:extLst>
              <p:ext uri="{D42A27DB-BD31-4B8C-83A1-F6EECF244321}">
                <p14:modId xmlns:p14="http://schemas.microsoft.com/office/powerpoint/2010/main" val="1491516730"/>
              </p:ext>
            </p:extLst>
          </p:nvPr>
        </p:nvGraphicFramePr>
        <p:xfrm>
          <a:off x="7903727" y="270396"/>
          <a:ext cx="3284734" cy="30648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EDC3ABC-526C-458E-BE25-680F6DF9A25B}"/>
              </a:ext>
            </a:extLst>
          </p:cNvPr>
          <p:cNvGraphicFramePr/>
          <p:nvPr>
            <p:extLst>
              <p:ext uri="{D42A27DB-BD31-4B8C-83A1-F6EECF244321}">
                <p14:modId xmlns:p14="http://schemas.microsoft.com/office/powerpoint/2010/main" val="2241740626"/>
              </p:ext>
            </p:extLst>
          </p:nvPr>
        </p:nvGraphicFramePr>
        <p:xfrm>
          <a:off x="7903727" y="3183249"/>
          <a:ext cx="3284734" cy="3064848"/>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9F276358-21D3-4CEA-9033-DF1CD4811276}"/>
              </a:ext>
            </a:extLst>
          </p:cNvPr>
          <p:cNvPicPr>
            <a:picLocks noChangeAspect="1"/>
          </p:cNvPicPr>
          <p:nvPr/>
        </p:nvPicPr>
        <p:blipFill>
          <a:blip r:embed="rId5"/>
          <a:stretch>
            <a:fillRect/>
          </a:stretch>
        </p:blipFill>
        <p:spPr>
          <a:xfrm>
            <a:off x="2016663" y="4834375"/>
            <a:ext cx="3067478" cy="1305107"/>
          </a:xfrm>
          <a:prstGeom prst="rect">
            <a:avLst/>
          </a:prstGeom>
        </p:spPr>
      </p:pic>
    </p:spTree>
    <p:extLst>
      <p:ext uri="{BB962C8B-B14F-4D97-AF65-F5344CB8AC3E}">
        <p14:creationId xmlns:p14="http://schemas.microsoft.com/office/powerpoint/2010/main" val="280828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5CB43D-661A-4ABC-B1FF-1272EEF3EBE6}"/>
              </a:ext>
            </a:extLst>
          </p:cNvPr>
          <p:cNvSpPr>
            <a:spLocks noGrp="1"/>
          </p:cNvSpPr>
          <p:nvPr>
            <p:ph type="body" sz="quarter" idx="11"/>
          </p:nvPr>
        </p:nvSpPr>
        <p:spPr/>
        <p:txBody>
          <a:bodyPr/>
          <a:lstStyle/>
          <a:p>
            <a:r>
              <a:rPr lang="en-US"/>
              <a:t>Residency mix</a:t>
            </a:r>
          </a:p>
        </p:txBody>
      </p:sp>
      <p:sp>
        <p:nvSpPr>
          <p:cNvPr id="7" name="Text Placeholder 6">
            <a:extLst>
              <a:ext uri="{FF2B5EF4-FFF2-40B4-BE49-F238E27FC236}">
                <a16:creationId xmlns:a16="http://schemas.microsoft.com/office/drawing/2014/main" id="{735D0C85-8962-45EF-9083-29C118D069D0}"/>
              </a:ext>
            </a:extLst>
          </p:cNvPr>
          <p:cNvSpPr>
            <a:spLocks noGrp="1"/>
          </p:cNvSpPr>
          <p:nvPr>
            <p:ph type="body" sz="quarter" idx="13"/>
          </p:nvPr>
        </p:nvSpPr>
        <p:spPr/>
        <p:txBody>
          <a:bodyPr>
            <a:normAutofit fontScale="85000" lnSpcReduction="20000"/>
          </a:bodyPr>
          <a:lstStyle/>
          <a:p>
            <a:endParaRPr lang="en-US"/>
          </a:p>
        </p:txBody>
      </p:sp>
      <p:sp>
        <p:nvSpPr>
          <p:cNvPr id="4" name="Slide Number Placeholder 3">
            <a:extLst>
              <a:ext uri="{FF2B5EF4-FFF2-40B4-BE49-F238E27FC236}">
                <a16:creationId xmlns:a16="http://schemas.microsoft.com/office/drawing/2014/main" id="{EC088429-3640-4A8D-86E7-8A834A615D69}"/>
              </a:ext>
            </a:extLst>
          </p:cNvPr>
          <p:cNvSpPr>
            <a:spLocks noGrp="1"/>
          </p:cNvSpPr>
          <p:nvPr>
            <p:ph type="sldNum" sz="quarter" idx="4294967295"/>
          </p:nvPr>
        </p:nvSpPr>
        <p:spPr>
          <a:xfrm>
            <a:off x="9448800" y="6356350"/>
            <a:ext cx="2743200" cy="365125"/>
          </a:xfrm>
        </p:spPr>
        <p:txBody>
          <a:bodyPr/>
          <a:lstStyle/>
          <a:p>
            <a:fld id="{35D88863-7221-C04E-8B6E-88D4650A8ECE}" type="slidenum">
              <a:rPr lang="en-US" smtClean="0"/>
              <a:t>15</a:t>
            </a:fld>
            <a:endParaRPr lang="en-US"/>
          </a:p>
        </p:txBody>
      </p:sp>
      <p:graphicFrame>
        <p:nvGraphicFramePr>
          <p:cNvPr id="13" name="Chart 12">
            <a:extLst>
              <a:ext uri="{FF2B5EF4-FFF2-40B4-BE49-F238E27FC236}">
                <a16:creationId xmlns:a16="http://schemas.microsoft.com/office/drawing/2014/main" id="{EB0F9F6B-AB2D-4770-8A50-C35923FCD905}"/>
              </a:ext>
            </a:extLst>
          </p:cNvPr>
          <p:cNvGraphicFramePr/>
          <p:nvPr>
            <p:extLst/>
          </p:nvPr>
        </p:nvGraphicFramePr>
        <p:xfrm>
          <a:off x="426103" y="1406525"/>
          <a:ext cx="11157631"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7186ACF3-C0CF-4037-A4D3-2D0224BE5749}"/>
              </a:ext>
            </a:extLst>
          </p:cNvPr>
          <p:cNvSpPr/>
          <p:nvPr/>
        </p:nvSpPr>
        <p:spPr>
          <a:xfrm>
            <a:off x="4891178" y="324795"/>
            <a:ext cx="6542358" cy="1200329"/>
          </a:xfrm>
          <a:prstGeom prst="rect">
            <a:avLst/>
          </a:prstGeom>
        </p:spPr>
        <p:txBody>
          <a:bodyPr wrap="square">
            <a:spAutoFit/>
          </a:bodyPr>
          <a:lstStyle/>
          <a:p>
            <a:pPr lvl="0" algn="r"/>
            <a:r>
              <a:rPr lang="en-US">
                <a:latin typeface="Georgia" panose="02040502050405020303" pitchFamily="18" charset="0"/>
              </a:rPr>
              <a:t>Every 1% increase in the proportion of non-residents in the freshman class results in an additional $1.2 million in additional tuition revenue in the first year and an additional $4.7 million over four years. </a:t>
            </a:r>
          </a:p>
        </p:txBody>
      </p:sp>
      <p:sp>
        <p:nvSpPr>
          <p:cNvPr id="2" name="Right Brace 1">
            <a:extLst>
              <a:ext uri="{FF2B5EF4-FFF2-40B4-BE49-F238E27FC236}">
                <a16:creationId xmlns:a16="http://schemas.microsoft.com/office/drawing/2014/main" id="{C7133FB4-EE50-4E11-8311-CE54C23689DF}"/>
              </a:ext>
            </a:extLst>
          </p:cNvPr>
          <p:cNvSpPr/>
          <p:nvPr/>
        </p:nvSpPr>
        <p:spPr>
          <a:xfrm>
            <a:off x="11347920" y="2130725"/>
            <a:ext cx="171233" cy="24412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03A56D6-64A3-4F82-BC85-D8CDF17AC716}"/>
              </a:ext>
            </a:extLst>
          </p:cNvPr>
          <p:cNvSpPr txBox="1"/>
          <p:nvPr/>
        </p:nvSpPr>
        <p:spPr>
          <a:xfrm rot="5400000">
            <a:off x="11144531" y="3138182"/>
            <a:ext cx="1026243" cy="276999"/>
          </a:xfrm>
          <a:prstGeom prst="rect">
            <a:avLst/>
          </a:prstGeom>
          <a:noFill/>
        </p:spPr>
        <p:txBody>
          <a:bodyPr wrap="none" rtlCol="0">
            <a:spAutoFit/>
          </a:bodyPr>
          <a:lstStyle/>
          <a:p>
            <a:r>
              <a:rPr lang="en-US" sz="1200">
                <a:latin typeface="Merriweather Sans" panose="00000500000000000000" pitchFamily="2" charset="0"/>
              </a:rPr>
              <a:t>$19 Million</a:t>
            </a:r>
          </a:p>
        </p:txBody>
      </p:sp>
    </p:spTree>
    <p:extLst>
      <p:ext uri="{BB962C8B-B14F-4D97-AF65-F5344CB8AC3E}">
        <p14:creationId xmlns:p14="http://schemas.microsoft.com/office/powerpoint/2010/main" val="2741023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39137C7-3FC5-D922-64D2-DC38DB1C73B2}"/>
              </a:ext>
            </a:extLst>
          </p:cNvPr>
          <p:cNvPicPr>
            <a:picLocks noChangeAspect="1"/>
          </p:cNvPicPr>
          <p:nvPr/>
        </p:nvPicPr>
        <p:blipFill>
          <a:blip r:embed="rId2">
            <a:alphaModFix amt="40000"/>
          </a:blip>
          <a:stretch>
            <a:fillRect/>
          </a:stretch>
        </p:blipFill>
        <p:spPr>
          <a:xfrm>
            <a:off x="60739" y="-6626"/>
            <a:ext cx="12192000" cy="6864626"/>
          </a:xfrm>
          <a:prstGeom prst="rect">
            <a:avLst/>
          </a:prstGeom>
        </p:spPr>
      </p:pic>
      <p:sp>
        <p:nvSpPr>
          <p:cNvPr id="6" name="Rectangle 5">
            <a:extLst>
              <a:ext uri="{FF2B5EF4-FFF2-40B4-BE49-F238E27FC236}">
                <a16:creationId xmlns:a16="http://schemas.microsoft.com/office/drawing/2014/main" id="{257F52C6-54F9-9040-80A8-FF022B6B8A78}"/>
              </a:ext>
            </a:extLst>
          </p:cNvPr>
          <p:cNvSpPr/>
          <p:nvPr/>
        </p:nvSpPr>
        <p:spPr>
          <a:xfrm>
            <a:off x="159766" y="150384"/>
            <a:ext cx="11872468" cy="6551271"/>
          </a:xfrm>
          <a:prstGeom prst="rect">
            <a:avLst/>
          </a:prstGeom>
          <a:noFill/>
          <a:ln w="25400">
            <a:solidFill>
              <a:srgbClr val="C200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 Placeholder 1">
            <a:extLst>
              <a:ext uri="{FF2B5EF4-FFF2-40B4-BE49-F238E27FC236}">
                <a16:creationId xmlns:a16="http://schemas.microsoft.com/office/drawing/2014/main" id="{0BB73047-E12C-FA49-A99F-7A4893D2FDB2}"/>
              </a:ext>
            </a:extLst>
          </p:cNvPr>
          <p:cNvSpPr txBox="1">
            <a:spLocks/>
          </p:cNvSpPr>
          <p:nvPr/>
        </p:nvSpPr>
        <p:spPr>
          <a:xfrm>
            <a:off x="127223" y="121052"/>
            <a:ext cx="11954192" cy="130176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tx1"/>
                </a:solidFill>
                <a:latin typeface="Arial" panose="020B0604020202020204" pitchFamily="34" charset="0"/>
                <a:cs typeface="Arial" panose="020B0604020202020204" pitchFamily="34" charset="0"/>
              </a:rPr>
              <a:t>Record enrollment of Georgia residents</a:t>
            </a:r>
          </a:p>
        </p:txBody>
      </p:sp>
      <p:cxnSp>
        <p:nvCxnSpPr>
          <p:cNvPr id="10" name="Straight Connector 9">
            <a:extLst>
              <a:ext uri="{FF2B5EF4-FFF2-40B4-BE49-F238E27FC236}">
                <a16:creationId xmlns:a16="http://schemas.microsoft.com/office/drawing/2014/main" id="{4686F33B-C173-5D45-A60C-118AD3BBAB8F}"/>
              </a:ext>
            </a:extLst>
          </p:cNvPr>
          <p:cNvCxnSpPr>
            <a:cxnSpLocks/>
          </p:cNvCxnSpPr>
          <p:nvPr/>
        </p:nvCxnSpPr>
        <p:spPr>
          <a:xfrm>
            <a:off x="3722235" y="1128581"/>
            <a:ext cx="4772573" cy="0"/>
          </a:xfrm>
          <a:prstGeom prst="line">
            <a:avLst/>
          </a:prstGeom>
          <a:ln w="38100">
            <a:solidFill>
              <a:srgbClr val="C2002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67BC34-022C-724B-7E4A-7F572A4947C3}"/>
              </a:ext>
            </a:extLst>
          </p:cNvPr>
          <p:cNvPicPr>
            <a:picLocks noChangeAspect="1"/>
          </p:cNvPicPr>
          <p:nvPr/>
        </p:nvPicPr>
        <p:blipFill>
          <a:blip r:embed="rId3"/>
          <a:stretch>
            <a:fillRect/>
          </a:stretch>
        </p:blipFill>
        <p:spPr>
          <a:xfrm>
            <a:off x="291404" y="6304884"/>
            <a:ext cx="2662812" cy="302064"/>
          </a:xfrm>
          <a:prstGeom prst="rect">
            <a:avLst/>
          </a:prstGeom>
        </p:spPr>
      </p:pic>
      <p:sp>
        <p:nvSpPr>
          <p:cNvPr id="9" name="Slide Number Placeholder 8">
            <a:extLst>
              <a:ext uri="{FF2B5EF4-FFF2-40B4-BE49-F238E27FC236}">
                <a16:creationId xmlns:a16="http://schemas.microsoft.com/office/drawing/2014/main" id="{0797FAF8-CD40-E849-AFAC-A76C47E88925}"/>
              </a:ext>
            </a:extLst>
          </p:cNvPr>
          <p:cNvSpPr>
            <a:spLocks noGrp="1"/>
          </p:cNvSpPr>
          <p:nvPr>
            <p:ph type="sldNum" sz="quarter" idx="12"/>
          </p:nvPr>
        </p:nvSpPr>
        <p:spPr>
          <a:xfrm>
            <a:off x="9228746" y="6319500"/>
            <a:ext cx="2743200" cy="365125"/>
          </a:xfrm>
        </p:spPr>
        <p:txBody>
          <a:bodyPr/>
          <a:lstStyle/>
          <a:p>
            <a:fld id="{35D88863-7221-C04E-8B6E-88D4650A8ECE}" type="slidenum">
              <a:rPr lang="en-US" smtClean="0"/>
              <a:t>16</a:t>
            </a:fld>
            <a:endParaRPr lang="en-US"/>
          </a:p>
        </p:txBody>
      </p:sp>
      <p:sp>
        <p:nvSpPr>
          <p:cNvPr id="15" name="Text Placeholder 1">
            <a:extLst>
              <a:ext uri="{FF2B5EF4-FFF2-40B4-BE49-F238E27FC236}">
                <a16:creationId xmlns:a16="http://schemas.microsoft.com/office/drawing/2014/main" id="{57003F7C-9DD8-0D68-7D33-6689E2B37865}"/>
              </a:ext>
            </a:extLst>
          </p:cNvPr>
          <p:cNvSpPr txBox="1">
            <a:spLocks/>
          </p:cNvSpPr>
          <p:nvPr/>
        </p:nvSpPr>
        <p:spPr>
          <a:xfrm>
            <a:off x="659446" y="4256077"/>
            <a:ext cx="5376333" cy="130176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solidFill>
                <a:latin typeface="Georgia" panose="02040502050405020303" pitchFamily="18" charset="0"/>
                <a:cs typeface="Arial" panose="020B0604020202020204" pitchFamily="34" charset="0"/>
              </a:rPr>
              <a:t>UGA’s record total enrollment is due to enrolling more Georgia residents than ever before, supplemented by highly talented non-residents.</a:t>
            </a:r>
          </a:p>
        </p:txBody>
      </p:sp>
      <p:sp>
        <p:nvSpPr>
          <p:cNvPr id="16" name="Text Placeholder 1">
            <a:extLst>
              <a:ext uri="{FF2B5EF4-FFF2-40B4-BE49-F238E27FC236}">
                <a16:creationId xmlns:a16="http://schemas.microsoft.com/office/drawing/2014/main" id="{86DA76A8-18BB-3FFD-ED3B-2130477DFED6}"/>
              </a:ext>
            </a:extLst>
          </p:cNvPr>
          <p:cNvSpPr txBox="1">
            <a:spLocks/>
          </p:cNvSpPr>
          <p:nvPr/>
        </p:nvSpPr>
        <p:spPr>
          <a:xfrm>
            <a:off x="1537610" y="2387583"/>
            <a:ext cx="3376087" cy="130176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0" b="1" spc="-150" dirty="0">
                <a:solidFill>
                  <a:srgbClr val="BC1E3E"/>
                </a:solidFill>
                <a:latin typeface="Arial" panose="020B0604020202020204" pitchFamily="34" charset="0"/>
                <a:cs typeface="Arial" panose="020B0604020202020204" pitchFamily="34" charset="0"/>
              </a:rPr>
              <a:t>+11</a:t>
            </a:r>
            <a:r>
              <a:rPr lang="en-US" sz="8000" b="1" spc="-150" baseline="30000" dirty="0">
                <a:solidFill>
                  <a:srgbClr val="BC1E3E"/>
                </a:solidFill>
                <a:latin typeface="Arial" panose="020B0604020202020204" pitchFamily="34" charset="0"/>
                <a:cs typeface="Arial" panose="020B0604020202020204" pitchFamily="34" charset="0"/>
              </a:rPr>
              <a:t>%</a:t>
            </a:r>
          </a:p>
        </p:txBody>
      </p:sp>
      <p:sp>
        <p:nvSpPr>
          <p:cNvPr id="11" name="Text Placeholder 1">
            <a:extLst>
              <a:ext uri="{FF2B5EF4-FFF2-40B4-BE49-F238E27FC236}">
                <a16:creationId xmlns:a16="http://schemas.microsoft.com/office/drawing/2014/main" id="{E6D8C352-4EA2-B101-665A-54747B5CEFBB}"/>
              </a:ext>
            </a:extLst>
          </p:cNvPr>
          <p:cNvSpPr txBox="1">
            <a:spLocks/>
          </p:cNvSpPr>
          <p:nvPr/>
        </p:nvSpPr>
        <p:spPr>
          <a:xfrm>
            <a:off x="6204428" y="1369607"/>
            <a:ext cx="5420572" cy="114498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solidFill>
                <a:latin typeface="Merriweather Sans" panose="00000500000000000000" pitchFamily="2" charset="0"/>
                <a:cs typeface="Arial" panose="020B0604020202020204" pitchFamily="34" charset="0"/>
              </a:rPr>
              <a:t>Georgia residents represent 84% of undergraduate enrollment</a:t>
            </a:r>
          </a:p>
        </p:txBody>
      </p:sp>
      <p:pic>
        <p:nvPicPr>
          <p:cNvPr id="3" name="Picture 2">
            <a:extLst>
              <a:ext uri="{FF2B5EF4-FFF2-40B4-BE49-F238E27FC236}">
                <a16:creationId xmlns:a16="http://schemas.microsoft.com/office/drawing/2014/main" id="{7EB7A231-7CD6-48CE-9822-420E8367173B}"/>
              </a:ext>
            </a:extLst>
          </p:cNvPr>
          <p:cNvPicPr>
            <a:picLocks noChangeAspect="1"/>
          </p:cNvPicPr>
          <p:nvPr/>
        </p:nvPicPr>
        <p:blipFill>
          <a:blip r:embed="rId4"/>
          <a:stretch>
            <a:fillRect/>
          </a:stretch>
        </p:blipFill>
        <p:spPr>
          <a:xfrm>
            <a:off x="7892441" y="2387583"/>
            <a:ext cx="3177881" cy="3674920"/>
          </a:xfrm>
          <a:prstGeom prst="rect">
            <a:avLst/>
          </a:prstGeom>
        </p:spPr>
      </p:pic>
      <p:sp>
        <p:nvSpPr>
          <p:cNvPr id="2" name="Rectangle 1">
            <a:extLst>
              <a:ext uri="{FF2B5EF4-FFF2-40B4-BE49-F238E27FC236}">
                <a16:creationId xmlns:a16="http://schemas.microsoft.com/office/drawing/2014/main" id="{09771962-A148-4B55-AABC-B359E2C8A654}"/>
              </a:ext>
            </a:extLst>
          </p:cNvPr>
          <p:cNvSpPr/>
          <p:nvPr/>
        </p:nvSpPr>
        <p:spPr>
          <a:xfrm>
            <a:off x="1410544" y="1632358"/>
            <a:ext cx="3874139" cy="646331"/>
          </a:xfrm>
          <a:prstGeom prst="rect">
            <a:avLst/>
          </a:prstGeom>
        </p:spPr>
        <p:txBody>
          <a:bodyPr wrap="square">
            <a:spAutoFit/>
          </a:bodyPr>
          <a:lstStyle/>
          <a:p>
            <a:pPr algn="ctr"/>
            <a:r>
              <a:rPr lang="en-US" b="1" dirty="0">
                <a:latin typeface="Merriweather Sans" panose="00000500000000000000" pitchFamily="2" charset="0"/>
                <a:cs typeface="Arial" panose="020B0604020202020204" pitchFamily="34" charset="0"/>
              </a:rPr>
              <a:t>Increase in enrolled Georgia residents over the last decade. </a:t>
            </a:r>
            <a:endParaRPr lang="en-US" dirty="0">
              <a:latin typeface="Merriweather Sans" panose="00000500000000000000" pitchFamily="2" charset="0"/>
            </a:endParaRPr>
          </a:p>
        </p:txBody>
      </p:sp>
    </p:spTree>
    <p:extLst>
      <p:ext uri="{BB962C8B-B14F-4D97-AF65-F5344CB8AC3E}">
        <p14:creationId xmlns:p14="http://schemas.microsoft.com/office/powerpoint/2010/main" val="288303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22DA3-12F7-4F7F-A477-8DE56B991739}"/>
              </a:ext>
            </a:extLst>
          </p:cNvPr>
          <p:cNvSpPr>
            <a:spLocks noGrp="1"/>
          </p:cNvSpPr>
          <p:nvPr>
            <p:ph type="body" sz="quarter" idx="11"/>
          </p:nvPr>
        </p:nvSpPr>
        <p:spPr/>
        <p:txBody>
          <a:bodyPr/>
          <a:lstStyle/>
          <a:p>
            <a:r>
              <a:rPr lang="en-US" dirty="0"/>
              <a:t>Academic Review</a:t>
            </a:r>
          </a:p>
        </p:txBody>
      </p:sp>
      <p:sp>
        <p:nvSpPr>
          <p:cNvPr id="4" name="Text Placeholder 3">
            <a:extLst>
              <a:ext uri="{FF2B5EF4-FFF2-40B4-BE49-F238E27FC236}">
                <a16:creationId xmlns:a16="http://schemas.microsoft.com/office/drawing/2014/main" id="{F8EB0CBF-ECA4-485E-BB22-2B48621DB5FF}"/>
              </a:ext>
            </a:extLst>
          </p:cNvPr>
          <p:cNvSpPr>
            <a:spLocks noGrp="1"/>
          </p:cNvSpPr>
          <p:nvPr>
            <p:ph type="body" sz="quarter" idx="13"/>
          </p:nvPr>
        </p:nvSpPr>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3B9C092E-91E3-43F2-931D-A945E8DB633F}"/>
              </a:ext>
            </a:extLst>
          </p:cNvPr>
          <p:cNvPicPr>
            <a:picLocks noChangeAspect="1"/>
          </p:cNvPicPr>
          <p:nvPr/>
        </p:nvPicPr>
        <p:blipFill>
          <a:blip r:embed="rId2"/>
          <a:stretch>
            <a:fillRect/>
          </a:stretch>
        </p:blipFill>
        <p:spPr>
          <a:xfrm>
            <a:off x="672847" y="1311655"/>
            <a:ext cx="6053530" cy="4692331"/>
          </a:xfrm>
          <a:prstGeom prst="rect">
            <a:avLst/>
          </a:prstGeom>
        </p:spPr>
      </p:pic>
      <p:pic>
        <p:nvPicPr>
          <p:cNvPr id="6" name="Picture 5">
            <a:extLst>
              <a:ext uri="{FF2B5EF4-FFF2-40B4-BE49-F238E27FC236}">
                <a16:creationId xmlns:a16="http://schemas.microsoft.com/office/drawing/2014/main" id="{F09583E3-AD96-4889-BDB1-53E9CC5AC092}"/>
              </a:ext>
            </a:extLst>
          </p:cNvPr>
          <p:cNvPicPr>
            <a:picLocks noChangeAspect="1"/>
          </p:cNvPicPr>
          <p:nvPr/>
        </p:nvPicPr>
        <p:blipFill>
          <a:blip r:embed="rId3"/>
          <a:stretch>
            <a:fillRect/>
          </a:stretch>
        </p:blipFill>
        <p:spPr>
          <a:xfrm>
            <a:off x="6931201" y="1313430"/>
            <a:ext cx="4652533" cy="4231139"/>
          </a:xfrm>
          <a:prstGeom prst="rect">
            <a:avLst/>
          </a:prstGeom>
        </p:spPr>
      </p:pic>
    </p:spTree>
    <p:extLst>
      <p:ext uri="{BB962C8B-B14F-4D97-AF65-F5344CB8AC3E}">
        <p14:creationId xmlns:p14="http://schemas.microsoft.com/office/powerpoint/2010/main" val="334011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325D94-6A73-45C2-AA21-DEE24D0BD038}"/>
              </a:ext>
            </a:extLst>
          </p:cNvPr>
          <p:cNvSpPr>
            <a:spLocks noGrp="1"/>
          </p:cNvSpPr>
          <p:nvPr>
            <p:ph type="body" sz="quarter" idx="11"/>
          </p:nvPr>
        </p:nvSpPr>
        <p:spPr/>
        <p:txBody>
          <a:bodyPr/>
          <a:lstStyle/>
          <a:p>
            <a:r>
              <a:rPr lang="en-US" dirty="0"/>
              <a:t>Read Score</a:t>
            </a:r>
          </a:p>
        </p:txBody>
      </p:sp>
      <p:sp>
        <p:nvSpPr>
          <p:cNvPr id="4" name="Text Placeholder 3">
            <a:extLst>
              <a:ext uri="{FF2B5EF4-FFF2-40B4-BE49-F238E27FC236}">
                <a16:creationId xmlns:a16="http://schemas.microsoft.com/office/drawing/2014/main" id="{8431DDE1-A96B-488B-907A-D6C087D9D6DA}"/>
              </a:ext>
            </a:extLst>
          </p:cNvPr>
          <p:cNvSpPr>
            <a:spLocks noGrp="1"/>
          </p:cNvSpPr>
          <p:nvPr>
            <p:ph type="body" sz="quarter" idx="13"/>
          </p:nvPr>
        </p:nvSpPr>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45B020F3-64EF-4B46-AF9F-3AD853336683}"/>
              </a:ext>
            </a:extLst>
          </p:cNvPr>
          <p:cNvPicPr>
            <a:picLocks noChangeAspect="1"/>
          </p:cNvPicPr>
          <p:nvPr/>
        </p:nvPicPr>
        <p:blipFill>
          <a:blip r:embed="rId2"/>
          <a:stretch>
            <a:fillRect/>
          </a:stretch>
        </p:blipFill>
        <p:spPr>
          <a:xfrm>
            <a:off x="1842494" y="1223256"/>
            <a:ext cx="8964276" cy="2362530"/>
          </a:xfrm>
          <a:prstGeom prst="rect">
            <a:avLst/>
          </a:prstGeom>
        </p:spPr>
      </p:pic>
      <p:pic>
        <p:nvPicPr>
          <p:cNvPr id="6" name="Picture 5">
            <a:extLst>
              <a:ext uri="{FF2B5EF4-FFF2-40B4-BE49-F238E27FC236}">
                <a16:creationId xmlns:a16="http://schemas.microsoft.com/office/drawing/2014/main" id="{1B16A505-1E86-4303-98BA-A53C06F7F626}"/>
              </a:ext>
            </a:extLst>
          </p:cNvPr>
          <p:cNvPicPr>
            <a:picLocks noChangeAspect="1"/>
          </p:cNvPicPr>
          <p:nvPr/>
        </p:nvPicPr>
        <p:blipFill>
          <a:blip r:embed="rId3"/>
          <a:stretch>
            <a:fillRect/>
          </a:stretch>
        </p:blipFill>
        <p:spPr>
          <a:xfrm>
            <a:off x="1842494" y="3715761"/>
            <a:ext cx="8507012" cy="2238687"/>
          </a:xfrm>
          <a:prstGeom prst="rect">
            <a:avLst/>
          </a:prstGeom>
        </p:spPr>
      </p:pic>
    </p:spTree>
    <p:extLst>
      <p:ext uri="{BB962C8B-B14F-4D97-AF65-F5344CB8AC3E}">
        <p14:creationId xmlns:p14="http://schemas.microsoft.com/office/powerpoint/2010/main" val="1894826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E6D192-DDA5-447C-9060-92F3C2A5B84C}"/>
              </a:ext>
            </a:extLst>
          </p:cNvPr>
          <p:cNvSpPr>
            <a:spLocks noGrp="1"/>
          </p:cNvSpPr>
          <p:nvPr>
            <p:ph type="body" sz="quarter" idx="15"/>
          </p:nvPr>
        </p:nvSpPr>
        <p:spPr>
          <a:xfrm>
            <a:off x="677917" y="2742828"/>
            <a:ext cx="3328362" cy="1372344"/>
          </a:xfrm>
        </p:spPr>
        <p:txBody>
          <a:bodyPr>
            <a:normAutofit fontScale="85000" lnSpcReduction="20000"/>
          </a:bodyPr>
          <a:lstStyle/>
          <a:p>
            <a:r>
              <a:rPr lang="en-US" dirty="0"/>
              <a:t>Georgia</a:t>
            </a:r>
          </a:p>
          <a:p>
            <a:r>
              <a:rPr lang="en-US" dirty="0"/>
              <a:t>Commitment Scholarship</a:t>
            </a:r>
          </a:p>
        </p:txBody>
      </p:sp>
      <p:pic>
        <p:nvPicPr>
          <p:cNvPr id="2052" name="Picture 4" descr="UGA ranked 10th among public universities in the U.S. by Niche">
            <a:extLst>
              <a:ext uri="{FF2B5EF4-FFF2-40B4-BE49-F238E27FC236}">
                <a16:creationId xmlns:a16="http://schemas.microsoft.com/office/drawing/2014/main" id="{9912E8E0-E654-494F-B6EA-C6B306A738EC}"/>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2964" r="129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6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8F23AC-AFD3-4F56-8089-3B267A17CC82}"/>
              </a:ext>
            </a:extLst>
          </p:cNvPr>
          <p:cNvPicPr>
            <a:picLocks noChangeAspect="1"/>
          </p:cNvPicPr>
          <p:nvPr/>
        </p:nvPicPr>
        <p:blipFill>
          <a:blip r:embed="rId2"/>
          <a:stretch>
            <a:fillRect/>
          </a:stretch>
        </p:blipFill>
        <p:spPr>
          <a:xfrm>
            <a:off x="2509492" y="884325"/>
            <a:ext cx="7020616" cy="5265462"/>
          </a:xfrm>
          <a:prstGeom prst="rect">
            <a:avLst/>
          </a:prstGeom>
        </p:spPr>
      </p:pic>
      <p:sp>
        <p:nvSpPr>
          <p:cNvPr id="9" name="Text Placeholder 8">
            <a:extLst>
              <a:ext uri="{FF2B5EF4-FFF2-40B4-BE49-F238E27FC236}">
                <a16:creationId xmlns:a16="http://schemas.microsoft.com/office/drawing/2014/main" id="{3676D236-D20E-4FE1-BF54-D6A3F6022626}"/>
              </a:ext>
            </a:extLst>
          </p:cNvPr>
          <p:cNvSpPr>
            <a:spLocks noGrp="1"/>
          </p:cNvSpPr>
          <p:nvPr>
            <p:ph type="body" sz="quarter" idx="11"/>
          </p:nvPr>
        </p:nvSpPr>
        <p:spPr/>
        <p:txBody>
          <a:bodyPr/>
          <a:lstStyle/>
          <a:p>
            <a:r>
              <a:rPr lang="en-US" dirty="0"/>
              <a:t>Best Universities in the SEC?</a:t>
            </a:r>
          </a:p>
        </p:txBody>
      </p:sp>
      <p:sp>
        <p:nvSpPr>
          <p:cNvPr id="11" name="Text Placeholder 10">
            <a:extLst>
              <a:ext uri="{FF2B5EF4-FFF2-40B4-BE49-F238E27FC236}">
                <a16:creationId xmlns:a16="http://schemas.microsoft.com/office/drawing/2014/main" id="{24D42075-17C7-4ACE-9F98-1B23CA4F3EC3}"/>
              </a:ext>
            </a:extLst>
          </p:cNvPr>
          <p:cNvSpPr>
            <a:spLocks noGrp="1"/>
          </p:cNvSpPr>
          <p:nvPr>
            <p:ph type="body" sz="quarter" idx="13"/>
          </p:nvPr>
        </p:nvSpPr>
        <p:spPr/>
        <p:txBody>
          <a:bodyPr>
            <a:normAutofit fontScale="85000" lnSpcReduction="20000"/>
          </a:bodyPr>
          <a:lstStyle/>
          <a:p>
            <a:endParaRPr lang="en-US"/>
          </a:p>
        </p:txBody>
      </p:sp>
    </p:spTree>
    <p:extLst>
      <p:ext uri="{BB962C8B-B14F-4D97-AF65-F5344CB8AC3E}">
        <p14:creationId xmlns:p14="http://schemas.microsoft.com/office/powerpoint/2010/main" val="4004311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56A71-CAD6-4333-95AC-261B293B6298}"/>
              </a:ext>
            </a:extLst>
          </p:cNvPr>
          <p:cNvSpPr>
            <a:spLocks noGrp="1"/>
          </p:cNvSpPr>
          <p:nvPr>
            <p:ph type="body" sz="quarter" idx="11"/>
          </p:nvPr>
        </p:nvSpPr>
        <p:spPr/>
        <p:txBody>
          <a:bodyPr/>
          <a:lstStyle/>
          <a:p>
            <a:r>
              <a:rPr lang="en-US" dirty="0"/>
              <a:t>State Grant Emphasis</a:t>
            </a:r>
          </a:p>
        </p:txBody>
      </p:sp>
      <p:sp>
        <p:nvSpPr>
          <p:cNvPr id="4" name="Text Placeholder 3">
            <a:extLst>
              <a:ext uri="{FF2B5EF4-FFF2-40B4-BE49-F238E27FC236}">
                <a16:creationId xmlns:a16="http://schemas.microsoft.com/office/drawing/2014/main" id="{A1C0D748-000E-4922-900A-D09F14E8FBA4}"/>
              </a:ext>
            </a:extLst>
          </p:cNvPr>
          <p:cNvSpPr>
            <a:spLocks noGrp="1"/>
          </p:cNvSpPr>
          <p:nvPr>
            <p:ph type="body" sz="quarter" idx="13"/>
          </p:nvPr>
        </p:nvSpPr>
        <p:spPr/>
        <p:txBody>
          <a:bodyPr>
            <a:normAutofit fontScale="40000" lnSpcReduction="20000"/>
          </a:bodyPr>
          <a:lstStyle/>
          <a:p>
            <a:r>
              <a:rPr lang="en-US" dirty="0"/>
              <a:t>https://research.collegeboard.org/media/pdf/Trends%20Report%202023.pdf</a:t>
            </a:r>
          </a:p>
        </p:txBody>
      </p:sp>
      <p:pic>
        <p:nvPicPr>
          <p:cNvPr id="5" name="Picture 4">
            <a:extLst>
              <a:ext uri="{FF2B5EF4-FFF2-40B4-BE49-F238E27FC236}">
                <a16:creationId xmlns:a16="http://schemas.microsoft.com/office/drawing/2014/main" id="{7EFF4831-C4C6-47E1-ADEF-07D51C1DAD0D}"/>
              </a:ext>
            </a:extLst>
          </p:cNvPr>
          <p:cNvPicPr>
            <a:picLocks noChangeAspect="1"/>
          </p:cNvPicPr>
          <p:nvPr/>
        </p:nvPicPr>
        <p:blipFill>
          <a:blip r:embed="rId2"/>
          <a:stretch>
            <a:fillRect/>
          </a:stretch>
        </p:blipFill>
        <p:spPr>
          <a:xfrm>
            <a:off x="1561034" y="1512329"/>
            <a:ext cx="8883666" cy="4140078"/>
          </a:xfrm>
          <a:prstGeom prst="rect">
            <a:avLst/>
          </a:prstGeom>
        </p:spPr>
      </p:pic>
      <p:sp>
        <p:nvSpPr>
          <p:cNvPr id="7" name="TextBox 6">
            <a:extLst>
              <a:ext uri="{FF2B5EF4-FFF2-40B4-BE49-F238E27FC236}">
                <a16:creationId xmlns:a16="http://schemas.microsoft.com/office/drawing/2014/main" id="{F5AE4ACC-487C-4F5E-901F-18D6203611A0}"/>
              </a:ext>
            </a:extLst>
          </p:cNvPr>
          <p:cNvSpPr txBox="1"/>
          <p:nvPr/>
        </p:nvSpPr>
        <p:spPr>
          <a:xfrm>
            <a:off x="6002867" y="487924"/>
            <a:ext cx="5647267" cy="707886"/>
          </a:xfrm>
          <a:prstGeom prst="rect">
            <a:avLst/>
          </a:prstGeom>
          <a:noFill/>
        </p:spPr>
        <p:txBody>
          <a:bodyPr wrap="square" rtlCol="0">
            <a:spAutoFit/>
          </a:bodyPr>
          <a:lstStyle/>
          <a:p>
            <a:pPr algn="r"/>
            <a:r>
              <a:rPr lang="en-US" sz="2000" dirty="0">
                <a:latin typeface="Georgia" panose="02040502050405020303" pitchFamily="18" charset="0"/>
              </a:rPr>
              <a:t>Georgia is one of two states that does not offer Need-Based Financial Aid</a:t>
            </a:r>
          </a:p>
        </p:txBody>
      </p:sp>
    </p:spTree>
    <p:extLst>
      <p:ext uri="{BB962C8B-B14F-4D97-AF65-F5344CB8AC3E}">
        <p14:creationId xmlns:p14="http://schemas.microsoft.com/office/powerpoint/2010/main" val="207374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82C0DF9-0577-47D8-BDBB-60CF60AF09E5}"/>
              </a:ext>
            </a:extLst>
          </p:cNvPr>
          <p:cNvGraphicFramePr>
            <a:graphicFrameLocks/>
          </p:cNvGraphicFramePr>
          <p:nvPr>
            <p:extLst/>
          </p:nvPr>
        </p:nvGraphicFramePr>
        <p:xfrm>
          <a:off x="672847" y="1406524"/>
          <a:ext cx="10910888" cy="440213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5B783C05-8131-45B7-996D-5E37C173227F}"/>
              </a:ext>
            </a:extLst>
          </p:cNvPr>
          <p:cNvSpPr>
            <a:spLocks noGrp="1"/>
          </p:cNvSpPr>
          <p:nvPr>
            <p:ph type="body" sz="quarter" idx="11"/>
          </p:nvPr>
        </p:nvSpPr>
        <p:spPr>
          <a:xfrm>
            <a:off x="672847" y="545394"/>
            <a:ext cx="10910887" cy="677862"/>
          </a:xfrm>
        </p:spPr>
        <p:txBody>
          <a:bodyPr/>
          <a:lstStyle/>
          <a:p>
            <a:r>
              <a:rPr lang="en-US" dirty="0"/>
              <a:t>State Income Distribution</a:t>
            </a:r>
          </a:p>
        </p:txBody>
      </p:sp>
      <p:sp>
        <p:nvSpPr>
          <p:cNvPr id="4" name="Text Placeholder 3">
            <a:extLst>
              <a:ext uri="{FF2B5EF4-FFF2-40B4-BE49-F238E27FC236}">
                <a16:creationId xmlns:a16="http://schemas.microsoft.com/office/drawing/2014/main" id="{0189CE48-D86E-4577-8F5A-213E4DC6753F}"/>
              </a:ext>
            </a:extLst>
          </p:cNvPr>
          <p:cNvSpPr>
            <a:spLocks noGrp="1"/>
          </p:cNvSpPr>
          <p:nvPr>
            <p:ph type="body" sz="quarter" idx="13"/>
          </p:nvPr>
        </p:nvSpPr>
        <p:spPr/>
        <p:txBody>
          <a:bodyPr>
            <a:normAutofit fontScale="55000" lnSpcReduction="20000"/>
          </a:bodyPr>
          <a:lstStyle/>
          <a:p>
            <a:r>
              <a:rPr lang="fr-FR" b="0" dirty="0"/>
              <a:t>Source: </a:t>
            </a:r>
            <a:r>
              <a:rPr lang="fr-FR" b="0" dirty="0">
                <a:hlinkClick r:id="rId3"/>
              </a:rPr>
              <a:t>https://data.census.gov/table?q=DP03&amp;g=040XX00US13</a:t>
            </a:r>
            <a:r>
              <a:rPr lang="fr-FR" dirty="0">
                <a:hlinkClick r:id="rId3"/>
              </a:rPr>
              <a:t> </a:t>
            </a:r>
            <a:endParaRPr lang="en-US" dirty="0"/>
          </a:p>
        </p:txBody>
      </p:sp>
    </p:spTree>
    <p:extLst>
      <p:ext uri="{BB962C8B-B14F-4D97-AF65-F5344CB8AC3E}">
        <p14:creationId xmlns:p14="http://schemas.microsoft.com/office/powerpoint/2010/main" val="630236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A9E2CAA-7C85-4ADC-BAD7-B90E15397CE2}"/>
              </a:ext>
            </a:extLst>
          </p:cNvPr>
          <p:cNvGraphicFramePr/>
          <p:nvPr>
            <p:extLst>
              <p:ext uri="{D42A27DB-BD31-4B8C-83A1-F6EECF244321}">
                <p14:modId xmlns:p14="http://schemas.microsoft.com/office/powerpoint/2010/main" val="3797947221"/>
              </p:ext>
            </p:extLst>
          </p:nvPr>
        </p:nvGraphicFramePr>
        <p:xfrm>
          <a:off x="672847" y="1406525"/>
          <a:ext cx="10910888"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D3A9FB03-CED1-4F83-A6E8-3B0CBB33561F}"/>
              </a:ext>
            </a:extLst>
          </p:cNvPr>
          <p:cNvSpPr>
            <a:spLocks noGrp="1"/>
          </p:cNvSpPr>
          <p:nvPr>
            <p:ph type="body" sz="quarter" idx="11"/>
          </p:nvPr>
        </p:nvSpPr>
        <p:spPr/>
        <p:txBody>
          <a:bodyPr/>
          <a:lstStyle/>
          <a:p>
            <a:r>
              <a:rPr lang="en-US" dirty="0"/>
              <a:t>Income Distribution vs Undergrad Enrollment</a:t>
            </a:r>
          </a:p>
        </p:txBody>
      </p:sp>
      <p:sp>
        <p:nvSpPr>
          <p:cNvPr id="4" name="Text Placeholder 3">
            <a:extLst>
              <a:ext uri="{FF2B5EF4-FFF2-40B4-BE49-F238E27FC236}">
                <a16:creationId xmlns:a16="http://schemas.microsoft.com/office/drawing/2014/main" id="{73E1A279-F806-4F88-B030-99837E8C755E}"/>
              </a:ext>
            </a:extLst>
          </p:cNvPr>
          <p:cNvSpPr>
            <a:spLocks noGrp="1"/>
          </p:cNvSpPr>
          <p:nvPr>
            <p:ph type="body" sz="quarter" idx="13"/>
          </p:nvPr>
        </p:nvSpPr>
        <p:spPr/>
        <p:txBody>
          <a:bodyPr>
            <a:normAutofit fontScale="85000" lnSpcReduction="20000"/>
          </a:bodyPr>
          <a:lstStyle/>
          <a:p>
            <a:endParaRPr lang="en-US"/>
          </a:p>
        </p:txBody>
      </p:sp>
    </p:spTree>
    <p:extLst>
      <p:ext uri="{BB962C8B-B14F-4D97-AF65-F5344CB8AC3E}">
        <p14:creationId xmlns:p14="http://schemas.microsoft.com/office/powerpoint/2010/main" val="48269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6A3BB4B-5B02-4010-9A0A-A5F0D340E695}"/>
              </a:ext>
            </a:extLst>
          </p:cNvPr>
          <p:cNvGraphicFramePr/>
          <p:nvPr>
            <p:extLst/>
          </p:nvPr>
        </p:nvGraphicFramePr>
        <p:xfrm>
          <a:off x="672847" y="1406525"/>
          <a:ext cx="10910887"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9826F91C-1ADE-4328-9DA7-28A8266358CF}"/>
              </a:ext>
            </a:extLst>
          </p:cNvPr>
          <p:cNvSpPr>
            <a:spLocks noGrp="1"/>
          </p:cNvSpPr>
          <p:nvPr>
            <p:ph type="body" sz="quarter" idx="11"/>
          </p:nvPr>
        </p:nvSpPr>
        <p:spPr/>
        <p:txBody>
          <a:bodyPr>
            <a:normAutofit fontScale="92500"/>
          </a:bodyPr>
          <a:lstStyle/>
          <a:p>
            <a:r>
              <a:rPr lang="en-US" dirty="0"/>
              <a:t>Georgia Resident Financial Aid Package by AGI</a:t>
            </a:r>
          </a:p>
        </p:txBody>
      </p:sp>
      <p:sp>
        <p:nvSpPr>
          <p:cNvPr id="4" name="Text Placeholder 3">
            <a:extLst>
              <a:ext uri="{FF2B5EF4-FFF2-40B4-BE49-F238E27FC236}">
                <a16:creationId xmlns:a16="http://schemas.microsoft.com/office/drawing/2014/main" id="{99BFF11C-DEA1-4671-85D5-6CD723EB3825}"/>
              </a:ext>
            </a:extLst>
          </p:cNvPr>
          <p:cNvSpPr>
            <a:spLocks noGrp="1"/>
          </p:cNvSpPr>
          <p:nvPr>
            <p:ph type="body" sz="quarter" idx="13"/>
          </p:nvPr>
        </p:nvSpPr>
        <p:spPr/>
        <p:txBody>
          <a:bodyPr>
            <a:normAutofit fontScale="85000" lnSpcReduction="20000"/>
          </a:bodyPr>
          <a:lstStyle/>
          <a:p>
            <a:endParaRPr lang="en-US"/>
          </a:p>
        </p:txBody>
      </p:sp>
      <p:sp>
        <p:nvSpPr>
          <p:cNvPr id="3" name="TextBox 2">
            <a:extLst>
              <a:ext uri="{FF2B5EF4-FFF2-40B4-BE49-F238E27FC236}">
                <a16:creationId xmlns:a16="http://schemas.microsoft.com/office/drawing/2014/main" id="{BDB70579-5E21-493D-8512-9B2696AEFD82}"/>
              </a:ext>
            </a:extLst>
          </p:cNvPr>
          <p:cNvSpPr txBox="1"/>
          <p:nvPr/>
        </p:nvSpPr>
        <p:spPr>
          <a:xfrm>
            <a:off x="7696199" y="1659467"/>
            <a:ext cx="1120820" cy="369332"/>
          </a:xfrm>
          <a:prstGeom prst="rect">
            <a:avLst/>
          </a:prstGeom>
          <a:noFill/>
        </p:spPr>
        <p:txBody>
          <a:bodyPr wrap="none" rtlCol="0">
            <a:spAutoFit/>
          </a:bodyPr>
          <a:lstStyle/>
          <a:p>
            <a:r>
              <a:rPr lang="en-US" dirty="0"/>
              <a:t>(-$8,164)</a:t>
            </a:r>
          </a:p>
        </p:txBody>
      </p:sp>
      <p:sp>
        <p:nvSpPr>
          <p:cNvPr id="6" name="TextBox 5">
            <a:extLst>
              <a:ext uri="{FF2B5EF4-FFF2-40B4-BE49-F238E27FC236}">
                <a16:creationId xmlns:a16="http://schemas.microsoft.com/office/drawing/2014/main" id="{34BE77BB-33C0-4079-B2DD-1B17D9FE0461}"/>
              </a:ext>
            </a:extLst>
          </p:cNvPr>
          <p:cNvSpPr txBox="1"/>
          <p:nvPr/>
        </p:nvSpPr>
        <p:spPr>
          <a:xfrm>
            <a:off x="9367352" y="1659467"/>
            <a:ext cx="1249060" cy="369332"/>
          </a:xfrm>
          <a:prstGeom prst="rect">
            <a:avLst/>
          </a:prstGeom>
          <a:noFill/>
        </p:spPr>
        <p:txBody>
          <a:bodyPr wrap="none" rtlCol="0">
            <a:spAutoFit/>
          </a:bodyPr>
          <a:lstStyle/>
          <a:p>
            <a:r>
              <a:rPr lang="en-US" dirty="0"/>
              <a:t>(-$76,982)</a:t>
            </a:r>
          </a:p>
        </p:txBody>
      </p:sp>
      <p:sp>
        <p:nvSpPr>
          <p:cNvPr id="8" name="TextBox 7">
            <a:extLst>
              <a:ext uri="{FF2B5EF4-FFF2-40B4-BE49-F238E27FC236}">
                <a16:creationId xmlns:a16="http://schemas.microsoft.com/office/drawing/2014/main" id="{09CA5CD9-1DB3-495C-B985-B965AD1A3235}"/>
              </a:ext>
            </a:extLst>
          </p:cNvPr>
          <p:cNvSpPr txBox="1"/>
          <p:nvPr/>
        </p:nvSpPr>
        <p:spPr>
          <a:xfrm>
            <a:off x="7696198" y="1157089"/>
            <a:ext cx="2920213" cy="369332"/>
          </a:xfrm>
          <a:prstGeom prst="rect">
            <a:avLst/>
          </a:prstGeom>
          <a:noFill/>
        </p:spPr>
        <p:txBody>
          <a:bodyPr wrap="square" rtlCol="0">
            <a:spAutoFit/>
          </a:bodyPr>
          <a:lstStyle/>
          <a:p>
            <a:pPr algn="ctr"/>
            <a:r>
              <a:rPr lang="en-US" u="sng" dirty="0"/>
              <a:t>Cost – Financial Need = </a:t>
            </a:r>
          </a:p>
        </p:txBody>
      </p:sp>
    </p:spTree>
    <p:extLst>
      <p:ext uri="{BB962C8B-B14F-4D97-AF65-F5344CB8AC3E}">
        <p14:creationId xmlns:p14="http://schemas.microsoft.com/office/powerpoint/2010/main" val="211233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77B7AC-DDB2-4D8B-80FD-033D7851295B}"/>
              </a:ext>
            </a:extLst>
          </p:cNvPr>
          <p:cNvSpPr>
            <a:spLocks noGrp="1"/>
          </p:cNvSpPr>
          <p:nvPr>
            <p:ph type="body" sz="quarter" idx="11"/>
          </p:nvPr>
        </p:nvSpPr>
        <p:spPr/>
        <p:txBody>
          <a:bodyPr/>
          <a:lstStyle/>
          <a:p>
            <a:r>
              <a:rPr lang="en-US" dirty="0"/>
              <a:t>Georgia Resident Lowest Income Aid Award</a:t>
            </a:r>
          </a:p>
        </p:txBody>
      </p:sp>
      <p:sp>
        <p:nvSpPr>
          <p:cNvPr id="4" name="Text Placeholder 3">
            <a:extLst>
              <a:ext uri="{FF2B5EF4-FFF2-40B4-BE49-F238E27FC236}">
                <a16:creationId xmlns:a16="http://schemas.microsoft.com/office/drawing/2014/main" id="{3A188301-7FD3-4F9E-839D-02F5E4B7E692}"/>
              </a:ext>
            </a:extLst>
          </p:cNvPr>
          <p:cNvSpPr>
            <a:spLocks noGrp="1"/>
          </p:cNvSpPr>
          <p:nvPr>
            <p:ph type="body" sz="quarter" idx="13"/>
          </p:nvPr>
        </p:nvSpPr>
        <p:spPr/>
        <p:txBody>
          <a:bodyPr>
            <a:normAutofit fontScale="85000" lnSpcReduction="20000"/>
          </a:bodyPr>
          <a:lstStyle/>
          <a:p>
            <a:endParaRPr lang="en-US"/>
          </a:p>
        </p:txBody>
      </p:sp>
      <p:graphicFrame>
        <p:nvGraphicFramePr>
          <p:cNvPr id="10" name="Chart 9">
            <a:extLst>
              <a:ext uri="{FF2B5EF4-FFF2-40B4-BE49-F238E27FC236}">
                <a16:creationId xmlns:a16="http://schemas.microsoft.com/office/drawing/2014/main" id="{0F3BA9AD-7404-4BF6-B62D-2FFC44272F80}"/>
              </a:ext>
            </a:extLst>
          </p:cNvPr>
          <p:cNvGraphicFramePr/>
          <p:nvPr>
            <p:extLst/>
          </p:nvPr>
        </p:nvGraphicFramePr>
        <p:xfrm>
          <a:off x="389467" y="1223256"/>
          <a:ext cx="10958453" cy="49489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738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E6D192-DDA5-447C-9060-92F3C2A5B84C}"/>
              </a:ext>
            </a:extLst>
          </p:cNvPr>
          <p:cNvSpPr>
            <a:spLocks noGrp="1"/>
          </p:cNvSpPr>
          <p:nvPr>
            <p:ph type="body" sz="quarter" idx="15"/>
          </p:nvPr>
        </p:nvSpPr>
        <p:spPr>
          <a:xfrm>
            <a:off x="677917" y="2628714"/>
            <a:ext cx="3328362" cy="1600572"/>
          </a:xfrm>
        </p:spPr>
        <p:txBody>
          <a:bodyPr>
            <a:normAutofit/>
          </a:bodyPr>
          <a:lstStyle/>
          <a:p>
            <a:r>
              <a:rPr lang="en-US" dirty="0"/>
              <a:t>Enrollment Planning</a:t>
            </a:r>
          </a:p>
        </p:txBody>
      </p:sp>
      <p:pic>
        <p:nvPicPr>
          <p:cNvPr id="2052" name="Picture 4" descr="UGA ranked 10th among public universities in the U.S. by Niche">
            <a:extLst>
              <a:ext uri="{FF2B5EF4-FFF2-40B4-BE49-F238E27FC236}">
                <a16:creationId xmlns:a16="http://schemas.microsoft.com/office/drawing/2014/main" id="{9912E8E0-E654-494F-B6EA-C6B306A738EC}"/>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2964" r="129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0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05CA1EB-AE6F-4B23-9A2D-23FC049C6D32}"/>
              </a:ext>
            </a:extLst>
          </p:cNvPr>
          <p:cNvSpPr>
            <a:spLocks noGrp="1"/>
          </p:cNvSpPr>
          <p:nvPr>
            <p:ph type="body" sz="quarter" idx="13"/>
          </p:nvPr>
        </p:nvSpPr>
        <p:spPr/>
        <p:txBody>
          <a:bodyPr>
            <a:normAutofit fontScale="85000" lnSpcReduction="10000"/>
          </a:bodyPr>
          <a:lstStyle/>
          <a:p>
            <a:r>
              <a:rPr lang="en-US" dirty="0"/>
              <a:t>Can you name this Dawg?</a:t>
            </a:r>
          </a:p>
        </p:txBody>
      </p:sp>
      <p:sp>
        <p:nvSpPr>
          <p:cNvPr id="14" name="Text Placeholder 13">
            <a:extLst>
              <a:ext uri="{FF2B5EF4-FFF2-40B4-BE49-F238E27FC236}">
                <a16:creationId xmlns:a16="http://schemas.microsoft.com/office/drawing/2014/main" id="{9DC24CB9-98A9-47A0-A788-D43EB626BF46}"/>
              </a:ext>
            </a:extLst>
          </p:cNvPr>
          <p:cNvSpPr>
            <a:spLocks noGrp="1"/>
          </p:cNvSpPr>
          <p:nvPr>
            <p:ph type="body" sz="quarter" idx="16"/>
          </p:nvPr>
        </p:nvSpPr>
        <p:spPr/>
        <p:txBody>
          <a:bodyPr>
            <a:normAutofit fontScale="85000" lnSpcReduction="20000"/>
          </a:bodyPr>
          <a:lstStyle/>
          <a:p>
            <a:endParaRPr lang="en-US"/>
          </a:p>
        </p:txBody>
      </p:sp>
      <p:pic>
        <p:nvPicPr>
          <p:cNvPr id="1028" name="Picture 4" descr="Hayes: NFL or Georgia? Carson Beck is the biggest domino in college football">
            <a:extLst>
              <a:ext uri="{FF2B5EF4-FFF2-40B4-BE49-F238E27FC236}">
                <a16:creationId xmlns:a16="http://schemas.microsoft.com/office/drawing/2014/main" id="{8EF02E7B-610D-4C29-93E3-745A2D748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062" y="1207303"/>
            <a:ext cx="8493876" cy="473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26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20D8E-F20B-4D9E-BE64-02DEF033E1CD}"/>
              </a:ext>
            </a:extLst>
          </p:cNvPr>
          <p:cNvSpPr>
            <a:spLocks noGrp="1"/>
          </p:cNvSpPr>
          <p:nvPr>
            <p:ph type="body" sz="quarter" idx="11"/>
          </p:nvPr>
        </p:nvSpPr>
        <p:spPr/>
        <p:txBody>
          <a:bodyPr/>
          <a:lstStyle/>
          <a:p>
            <a:r>
              <a:rPr lang="en-US" dirty="0"/>
              <a:t>Enrollment Management Strategy Group</a:t>
            </a:r>
          </a:p>
        </p:txBody>
      </p:sp>
      <p:sp>
        <p:nvSpPr>
          <p:cNvPr id="3" name="Text Placeholder 2">
            <a:extLst>
              <a:ext uri="{FF2B5EF4-FFF2-40B4-BE49-F238E27FC236}">
                <a16:creationId xmlns:a16="http://schemas.microsoft.com/office/drawing/2014/main" id="{0568D655-128A-4164-9646-42281706B3BE}"/>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sz="1800" dirty="0">
                <a:latin typeface="Merriweather Sans" panose="00000500000000000000" pitchFamily="2" charset="0"/>
              </a:rPr>
              <a:t>Our charge: Develop a five-year (2024-2028) EM strategy that includes projections for:</a:t>
            </a:r>
          </a:p>
          <a:p>
            <a:pPr marL="1143000" lvl="1" indent="-457200">
              <a:buFont typeface="+mj-lt"/>
              <a:buAutoNum type="arabicPeriod"/>
            </a:pPr>
            <a:r>
              <a:rPr lang="en-US" sz="1800" dirty="0">
                <a:latin typeface="Merriweather Sans" panose="00000500000000000000" pitchFamily="2" charset="0"/>
              </a:rPr>
              <a:t>Overall enrollment</a:t>
            </a:r>
          </a:p>
          <a:p>
            <a:pPr marL="1143000" lvl="1" indent="-457200">
              <a:buFont typeface="+mj-lt"/>
              <a:buAutoNum type="arabicPeriod"/>
            </a:pPr>
            <a:r>
              <a:rPr lang="en-US" sz="1800" dirty="0">
                <a:latin typeface="Merriweather Sans" panose="00000500000000000000" pitchFamily="2" charset="0"/>
              </a:rPr>
              <a:t>Revenue</a:t>
            </a:r>
          </a:p>
          <a:p>
            <a:pPr marL="1143000" lvl="1" indent="-457200">
              <a:buFont typeface="+mj-lt"/>
              <a:buAutoNum type="arabicPeriod"/>
            </a:pPr>
            <a:r>
              <a:rPr lang="en-US" sz="1800" dirty="0">
                <a:latin typeface="Merriweather Sans" panose="00000500000000000000" pitchFamily="2" charset="0"/>
              </a:rPr>
              <a:t>Student-to-Faculty Ratio</a:t>
            </a:r>
          </a:p>
          <a:p>
            <a:pPr marL="1143000" lvl="1" indent="-457200">
              <a:buFont typeface="+mj-lt"/>
              <a:buAutoNum type="arabicPeriod"/>
            </a:pPr>
            <a:endParaRPr lang="en-US" sz="1800" dirty="0">
              <a:latin typeface="Merriweather Sans" panose="00000500000000000000" pitchFamily="2" charset="0"/>
            </a:endParaRPr>
          </a:p>
          <a:p>
            <a:pPr marL="457200" indent="-457200">
              <a:buFont typeface="Arial" panose="020B0604020202020204" pitchFamily="34" charset="0"/>
              <a:buChar char="•"/>
            </a:pPr>
            <a:r>
              <a:rPr lang="en-US" sz="1800" dirty="0">
                <a:latin typeface="Merriweather Sans" panose="00000500000000000000" pitchFamily="2" charset="0"/>
              </a:rPr>
              <a:t>Addressing the following issues:</a:t>
            </a:r>
          </a:p>
          <a:p>
            <a:pPr marL="1143000" lvl="1" indent="-457200">
              <a:buFont typeface="Arial" panose="020B0604020202020204" pitchFamily="34" charset="0"/>
              <a:buChar char="•"/>
            </a:pPr>
            <a:r>
              <a:rPr lang="en-US" sz="1800" dirty="0">
                <a:latin typeface="Merriweather Sans" panose="00000500000000000000" pitchFamily="2" charset="0"/>
              </a:rPr>
              <a:t>First-year &amp; transfer enrollment targets</a:t>
            </a:r>
          </a:p>
          <a:p>
            <a:pPr marL="1143000" lvl="1" indent="-457200">
              <a:buFont typeface="Arial" panose="020B0604020202020204" pitchFamily="34" charset="0"/>
              <a:buChar char="•"/>
            </a:pPr>
            <a:r>
              <a:rPr lang="en-US" sz="1800" dirty="0">
                <a:latin typeface="Merriweather Sans" panose="00000500000000000000" pitchFamily="2" charset="0"/>
              </a:rPr>
              <a:t>Retention &amp; Completion rates</a:t>
            </a:r>
          </a:p>
          <a:p>
            <a:pPr marL="1143000" lvl="1" indent="-457200">
              <a:buFont typeface="Arial" panose="020B0604020202020204" pitchFamily="34" charset="0"/>
              <a:buChar char="•"/>
            </a:pPr>
            <a:r>
              <a:rPr lang="en-US" sz="1800" dirty="0">
                <a:latin typeface="Merriweather Sans" panose="00000500000000000000" pitchFamily="2" charset="0"/>
              </a:rPr>
              <a:t>Graduate education participation among current students (i.e. Double Dawgs)</a:t>
            </a:r>
          </a:p>
          <a:p>
            <a:pPr marL="1143000" lvl="1" indent="-457200">
              <a:buFont typeface="Arial" panose="020B0604020202020204" pitchFamily="34" charset="0"/>
              <a:buChar char="•"/>
            </a:pPr>
            <a:r>
              <a:rPr lang="en-US" sz="1800" dirty="0">
                <a:latin typeface="Merriweather Sans" panose="00000500000000000000" pitchFamily="2" charset="0"/>
              </a:rPr>
              <a:t>Opportunities to increase total grad and professional enrollment</a:t>
            </a:r>
          </a:p>
          <a:p>
            <a:pPr marL="1143000" lvl="1" indent="-457200">
              <a:buFont typeface="Arial" panose="020B0604020202020204" pitchFamily="34" charset="0"/>
              <a:buChar char="•"/>
            </a:pPr>
            <a:r>
              <a:rPr lang="en-US" sz="1800" dirty="0">
                <a:latin typeface="Merriweather Sans" panose="00000500000000000000" pitchFamily="2" charset="0"/>
              </a:rPr>
              <a:t>Funding model to develop, implement, and support new programs in high demand areas.</a:t>
            </a:r>
          </a:p>
          <a:p>
            <a:pPr marL="457200" indent="-457200">
              <a:buFont typeface="Arial" panose="020B0604020202020204" pitchFamily="34" charset="0"/>
              <a:buChar char="•"/>
            </a:pPr>
            <a:endParaRPr lang="en-US" sz="1800" dirty="0">
              <a:latin typeface="Merriweather Sans" panose="00000500000000000000" pitchFamily="2" charset="0"/>
            </a:endParaRPr>
          </a:p>
          <a:p>
            <a:pPr marL="457200" indent="-457200">
              <a:buFont typeface="Arial" panose="020B0604020202020204" pitchFamily="34" charset="0"/>
              <a:buChar char="•"/>
            </a:pPr>
            <a:r>
              <a:rPr lang="en-US" sz="1800" dirty="0">
                <a:latin typeface="Merriweather Sans" panose="00000500000000000000" pitchFamily="2" charset="0"/>
              </a:rPr>
              <a:t>Provide an interim report by May 2024 &amp; final report by August 2024.</a:t>
            </a:r>
          </a:p>
        </p:txBody>
      </p:sp>
      <p:sp>
        <p:nvSpPr>
          <p:cNvPr id="4" name="Text Placeholder 3">
            <a:extLst>
              <a:ext uri="{FF2B5EF4-FFF2-40B4-BE49-F238E27FC236}">
                <a16:creationId xmlns:a16="http://schemas.microsoft.com/office/drawing/2014/main" id="{FC0ED788-43F4-4670-BC37-A7B4004B4BD8}"/>
              </a:ext>
            </a:extLst>
          </p:cNvPr>
          <p:cNvSpPr>
            <a:spLocks noGrp="1"/>
          </p:cNvSpPr>
          <p:nvPr>
            <p:ph type="body" sz="quarter" idx="13"/>
          </p:nvPr>
        </p:nvSpPr>
        <p:spPr/>
        <p:txBody>
          <a:bodyPr>
            <a:normAutofit fontScale="85000" lnSpcReduction="20000"/>
          </a:bodyPr>
          <a:lstStyle/>
          <a:p>
            <a:endParaRPr lang="en-US"/>
          </a:p>
        </p:txBody>
      </p:sp>
    </p:spTree>
    <p:extLst>
      <p:ext uri="{BB962C8B-B14F-4D97-AF65-F5344CB8AC3E}">
        <p14:creationId xmlns:p14="http://schemas.microsoft.com/office/powerpoint/2010/main" val="122793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626A0-57D2-47C5-90EF-171546528D95}"/>
              </a:ext>
            </a:extLst>
          </p:cNvPr>
          <p:cNvSpPr>
            <a:spLocks noGrp="1"/>
          </p:cNvSpPr>
          <p:nvPr>
            <p:ph type="body" sz="quarter" idx="11"/>
          </p:nvPr>
        </p:nvSpPr>
        <p:spPr/>
        <p:txBody>
          <a:bodyPr/>
          <a:lstStyle/>
          <a:p>
            <a:r>
              <a:rPr lang="en-US"/>
              <a:t>Enrollment Strategy</a:t>
            </a:r>
          </a:p>
        </p:txBody>
      </p:sp>
      <p:sp>
        <p:nvSpPr>
          <p:cNvPr id="4" name="Text Placeholder 3">
            <a:extLst>
              <a:ext uri="{FF2B5EF4-FFF2-40B4-BE49-F238E27FC236}">
                <a16:creationId xmlns:a16="http://schemas.microsoft.com/office/drawing/2014/main" id="{8B07A9AA-3AC8-42DD-BD4D-6DA52103B299}"/>
              </a:ext>
            </a:extLst>
          </p:cNvPr>
          <p:cNvSpPr>
            <a:spLocks noGrp="1"/>
          </p:cNvSpPr>
          <p:nvPr>
            <p:ph type="body" sz="quarter" idx="13"/>
          </p:nvPr>
        </p:nvSpPr>
        <p:spPr/>
        <p:txBody>
          <a:bodyPr>
            <a:normAutofit fontScale="85000" lnSpcReduction="20000"/>
          </a:bodyPr>
          <a:lstStyle/>
          <a:p>
            <a:endParaRPr lang="en-US"/>
          </a:p>
        </p:txBody>
      </p:sp>
      <p:graphicFrame>
        <p:nvGraphicFramePr>
          <p:cNvPr id="7" name="Chart 6">
            <a:extLst>
              <a:ext uri="{FF2B5EF4-FFF2-40B4-BE49-F238E27FC236}">
                <a16:creationId xmlns:a16="http://schemas.microsoft.com/office/drawing/2014/main" id="{99ED9EC8-1DDE-442E-BCEE-92EFF843731E}"/>
              </a:ext>
            </a:extLst>
          </p:cNvPr>
          <p:cNvGraphicFramePr/>
          <p:nvPr>
            <p:extLst/>
          </p:nvPr>
        </p:nvGraphicFramePr>
        <p:xfrm>
          <a:off x="672847" y="1406525"/>
          <a:ext cx="10910887" cy="440213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
            <a:extLst>
              <a:ext uri="{FF2B5EF4-FFF2-40B4-BE49-F238E27FC236}">
                <a16:creationId xmlns:a16="http://schemas.microsoft.com/office/drawing/2014/main" id="{0BDDAAB6-4D58-453C-A015-7BA298CD13F9}"/>
              </a:ext>
            </a:extLst>
          </p:cNvPr>
          <p:cNvSpPr txBox="1">
            <a:spLocks/>
          </p:cNvSpPr>
          <p:nvPr/>
        </p:nvSpPr>
        <p:spPr>
          <a:xfrm>
            <a:off x="6479990" y="311835"/>
            <a:ext cx="5420572" cy="114498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800">
                <a:solidFill>
                  <a:schemeClr val="tx1"/>
                </a:solidFill>
                <a:latin typeface="Georgia" panose="02040502050405020303" pitchFamily="18" charset="0"/>
              </a:rPr>
              <a:t>Enrollment growth is limited by physical space, not necessarily by market demand.  The overall strategy is grow in high demand areas other than the freshmen undergraduate cohort. </a:t>
            </a:r>
          </a:p>
        </p:txBody>
      </p:sp>
      <p:sp>
        <p:nvSpPr>
          <p:cNvPr id="3" name="TextBox 2">
            <a:extLst>
              <a:ext uri="{FF2B5EF4-FFF2-40B4-BE49-F238E27FC236}">
                <a16:creationId xmlns:a16="http://schemas.microsoft.com/office/drawing/2014/main" id="{47985177-28B3-4B85-8BD9-6AD154504FF3}"/>
              </a:ext>
            </a:extLst>
          </p:cNvPr>
          <p:cNvSpPr txBox="1"/>
          <p:nvPr/>
        </p:nvSpPr>
        <p:spPr>
          <a:xfrm>
            <a:off x="7794368" y="3268319"/>
            <a:ext cx="2579553" cy="1015663"/>
          </a:xfrm>
          <a:prstGeom prst="rect">
            <a:avLst/>
          </a:prstGeom>
          <a:noFill/>
        </p:spPr>
        <p:txBody>
          <a:bodyPr wrap="none" rtlCol="0">
            <a:spAutoFit/>
          </a:bodyPr>
          <a:lstStyle/>
          <a:p>
            <a:pPr algn="ctr"/>
            <a:r>
              <a:rPr lang="en-US" sz="1200" u="sng">
                <a:latin typeface="Merriweather Sans" panose="00000500000000000000" pitchFamily="2" charset="0"/>
              </a:rPr>
              <a:t>Planned Annual Average Growth</a:t>
            </a:r>
          </a:p>
          <a:p>
            <a:r>
              <a:rPr lang="en-US" sz="1200">
                <a:latin typeface="Merriweather Sans" panose="00000500000000000000" pitchFamily="2" charset="0"/>
              </a:rPr>
              <a:t>Undergraduate 	+1.0%</a:t>
            </a:r>
          </a:p>
          <a:p>
            <a:r>
              <a:rPr lang="en-US" sz="1200">
                <a:latin typeface="Merriweather Sans" panose="00000500000000000000" pitchFamily="2" charset="0"/>
              </a:rPr>
              <a:t>Professional 	+2.0%</a:t>
            </a:r>
          </a:p>
          <a:p>
            <a:r>
              <a:rPr lang="en-US" sz="1200">
                <a:latin typeface="Merriweather Sans" panose="00000500000000000000" pitchFamily="2" charset="0"/>
              </a:rPr>
              <a:t>Graduate/Online 	+2.5%</a:t>
            </a:r>
          </a:p>
          <a:p>
            <a:r>
              <a:rPr lang="en-US" sz="1200">
                <a:latin typeface="Merriweather Sans" panose="00000500000000000000" pitchFamily="2" charset="0"/>
              </a:rPr>
              <a:t>Total 		+1.5%</a:t>
            </a:r>
          </a:p>
        </p:txBody>
      </p:sp>
    </p:spTree>
    <p:extLst>
      <p:ext uri="{BB962C8B-B14F-4D97-AF65-F5344CB8AC3E}">
        <p14:creationId xmlns:p14="http://schemas.microsoft.com/office/powerpoint/2010/main" val="2277227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4F7956-C769-4E38-9E66-A1700CA4A74D}"/>
              </a:ext>
            </a:extLst>
          </p:cNvPr>
          <p:cNvPicPr>
            <a:picLocks noChangeAspect="1"/>
          </p:cNvPicPr>
          <p:nvPr/>
        </p:nvPicPr>
        <p:blipFill>
          <a:blip r:embed="rId2"/>
          <a:stretch>
            <a:fillRect/>
          </a:stretch>
        </p:blipFill>
        <p:spPr>
          <a:xfrm>
            <a:off x="468004" y="1212352"/>
            <a:ext cx="5744094" cy="3231053"/>
          </a:xfrm>
          <a:prstGeom prst="rect">
            <a:avLst/>
          </a:prstGeom>
        </p:spPr>
      </p:pic>
      <p:pic>
        <p:nvPicPr>
          <p:cNvPr id="9" name="Picture 8">
            <a:extLst>
              <a:ext uri="{FF2B5EF4-FFF2-40B4-BE49-F238E27FC236}">
                <a16:creationId xmlns:a16="http://schemas.microsoft.com/office/drawing/2014/main" id="{8757F988-7A16-4B55-AF6D-C31859E6D6B6}"/>
              </a:ext>
            </a:extLst>
          </p:cNvPr>
          <p:cNvPicPr>
            <a:picLocks noChangeAspect="1"/>
          </p:cNvPicPr>
          <p:nvPr/>
        </p:nvPicPr>
        <p:blipFill>
          <a:blip r:embed="rId3"/>
          <a:stretch>
            <a:fillRect/>
          </a:stretch>
        </p:blipFill>
        <p:spPr>
          <a:xfrm>
            <a:off x="6280030" y="2295006"/>
            <a:ext cx="5744094" cy="3231053"/>
          </a:xfrm>
          <a:prstGeom prst="rect">
            <a:avLst/>
          </a:prstGeom>
        </p:spPr>
      </p:pic>
      <p:sp>
        <p:nvSpPr>
          <p:cNvPr id="10" name="Text Placeholder 9">
            <a:extLst>
              <a:ext uri="{FF2B5EF4-FFF2-40B4-BE49-F238E27FC236}">
                <a16:creationId xmlns:a16="http://schemas.microsoft.com/office/drawing/2014/main" id="{A41F52B4-F7C0-4566-BC31-E52A734D4CC0}"/>
              </a:ext>
            </a:extLst>
          </p:cNvPr>
          <p:cNvSpPr>
            <a:spLocks noGrp="1"/>
          </p:cNvSpPr>
          <p:nvPr>
            <p:ph type="body" sz="quarter" idx="11"/>
          </p:nvPr>
        </p:nvSpPr>
        <p:spPr/>
        <p:txBody>
          <a:bodyPr>
            <a:normAutofit/>
          </a:bodyPr>
          <a:lstStyle/>
          <a:p>
            <a:r>
              <a:rPr lang="en-US" dirty="0"/>
              <a:t>Planned infrastructure</a:t>
            </a:r>
          </a:p>
        </p:txBody>
      </p:sp>
      <p:sp>
        <p:nvSpPr>
          <p:cNvPr id="12" name="Text Placeholder 11">
            <a:extLst>
              <a:ext uri="{FF2B5EF4-FFF2-40B4-BE49-F238E27FC236}">
                <a16:creationId xmlns:a16="http://schemas.microsoft.com/office/drawing/2014/main" id="{B02EC604-6BDE-4268-B782-0F1163F2E36B}"/>
              </a:ext>
            </a:extLst>
          </p:cNvPr>
          <p:cNvSpPr>
            <a:spLocks noGrp="1"/>
          </p:cNvSpPr>
          <p:nvPr>
            <p:ph type="body" sz="quarter" idx="13"/>
          </p:nvPr>
        </p:nvSpPr>
        <p:spPr/>
        <p:txBody>
          <a:bodyPr>
            <a:normAutofit fontScale="85000" lnSpcReduction="20000"/>
          </a:bodyPr>
          <a:lstStyle/>
          <a:p>
            <a:endParaRPr lang="en-US"/>
          </a:p>
        </p:txBody>
      </p:sp>
      <p:sp>
        <p:nvSpPr>
          <p:cNvPr id="6" name="TextBox 5">
            <a:extLst>
              <a:ext uri="{FF2B5EF4-FFF2-40B4-BE49-F238E27FC236}">
                <a16:creationId xmlns:a16="http://schemas.microsoft.com/office/drawing/2014/main" id="{CEB6C7B4-275A-4DC0-9C30-5B608E7092A5}"/>
              </a:ext>
            </a:extLst>
          </p:cNvPr>
          <p:cNvSpPr txBox="1"/>
          <p:nvPr/>
        </p:nvSpPr>
        <p:spPr>
          <a:xfrm>
            <a:off x="6280030" y="422660"/>
            <a:ext cx="5368285" cy="923330"/>
          </a:xfrm>
          <a:prstGeom prst="rect">
            <a:avLst/>
          </a:prstGeom>
          <a:noFill/>
        </p:spPr>
        <p:txBody>
          <a:bodyPr wrap="square" rtlCol="0">
            <a:spAutoFit/>
          </a:bodyPr>
          <a:lstStyle/>
          <a:p>
            <a:pPr algn="r"/>
            <a:r>
              <a:rPr lang="en-US" dirty="0">
                <a:latin typeface="Georgia" panose="02040502050405020303" pitchFamily="18" charset="0"/>
              </a:rPr>
              <a:t>Housing &amp; parking are the two primary limitations to growing on-campus enrollment.  We need to let capacity catch up with demand. </a:t>
            </a:r>
          </a:p>
        </p:txBody>
      </p:sp>
      <p:sp>
        <p:nvSpPr>
          <p:cNvPr id="2" name="Rectangle 1">
            <a:extLst>
              <a:ext uri="{FF2B5EF4-FFF2-40B4-BE49-F238E27FC236}">
                <a16:creationId xmlns:a16="http://schemas.microsoft.com/office/drawing/2014/main" id="{73709721-23B9-4D95-B930-FC6E068D476A}"/>
              </a:ext>
            </a:extLst>
          </p:cNvPr>
          <p:cNvSpPr/>
          <p:nvPr/>
        </p:nvSpPr>
        <p:spPr>
          <a:xfrm>
            <a:off x="468004" y="4626107"/>
            <a:ext cx="5213231" cy="1200329"/>
          </a:xfrm>
          <a:prstGeom prst="rect">
            <a:avLst/>
          </a:prstGeom>
        </p:spPr>
        <p:txBody>
          <a:bodyPr wrap="square">
            <a:spAutoFit/>
          </a:bodyPr>
          <a:lstStyle/>
          <a:p>
            <a:r>
              <a:rPr lang="en-US" dirty="0">
                <a:latin typeface="Georgia" panose="02040502050405020303" pitchFamily="18" charset="0"/>
              </a:rPr>
              <a:t>The new 565-bed residence hall will create more capacity and allow UGA to renovate older residence hall spaces, rather than grow the freshmen class.</a:t>
            </a:r>
            <a:endParaRPr lang="en-US" dirty="0"/>
          </a:p>
        </p:txBody>
      </p:sp>
    </p:spTree>
    <p:extLst>
      <p:ext uri="{BB962C8B-B14F-4D97-AF65-F5344CB8AC3E}">
        <p14:creationId xmlns:p14="http://schemas.microsoft.com/office/powerpoint/2010/main" val="316093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2011C-ECD4-444E-8C9C-893E3715AF5E}"/>
              </a:ext>
            </a:extLst>
          </p:cNvPr>
          <p:cNvSpPr>
            <a:spLocks noGrp="1"/>
          </p:cNvSpPr>
          <p:nvPr>
            <p:ph type="body" sz="quarter" idx="11"/>
          </p:nvPr>
        </p:nvSpPr>
        <p:spPr/>
        <p:txBody>
          <a:bodyPr/>
          <a:lstStyle/>
          <a:p>
            <a:r>
              <a:rPr lang="en-US" dirty="0"/>
              <a:t>US. News Peer Rankings Survey</a:t>
            </a:r>
          </a:p>
        </p:txBody>
      </p:sp>
      <p:sp>
        <p:nvSpPr>
          <p:cNvPr id="4" name="Text Placeholder 3">
            <a:extLst>
              <a:ext uri="{FF2B5EF4-FFF2-40B4-BE49-F238E27FC236}">
                <a16:creationId xmlns:a16="http://schemas.microsoft.com/office/drawing/2014/main" id="{5A2EAA1B-735C-4AA1-9E5B-64EDFF2F2546}"/>
              </a:ext>
            </a:extLst>
          </p:cNvPr>
          <p:cNvSpPr>
            <a:spLocks noGrp="1"/>
          </p:cNvSpPr>
          <p:nvPr>
            <p:ph type="body" sz="quarter" idx="13"/>
          </p:nvPr>
        </p:nvSpPr>
        <p:spPr/>
        <p:txBody>
          <a:bodyPr>
            <a:normAutofit fontScale="85000" lnSpcReduction="20000"/>
          </a:bodyPr>
          <a:lstStyle/>
          <a:p>
            <a:endParaRPr lang="en-US"/>
          </a:p>
        </p:txBody>
      </p:sp>
      <p:sp>
        <p:nvSpPr>
          <p:cNvPr id="5" name="Text Placeholder 4">
            <a:extLst>
              <a:ext uri="{FF2B5EF4-FFF2-40B4-BE49-F238E27FC236}">
                <a16:creationId xmlns:a16="http://schemas.microsoft.com/office/drawing/2014/main" id="{138525F5-C8B3-418B-AF89-D731080C1C6C}"/>
              </a:ext>
            </a:extLst>
          </p:cNvPr>
          <p:cNvSpPr txBox="1">
            <a:spLocks noGrp="1"/>
          </p:cNvSpPr>
          <p:nvPr>
            <p:ph type="body" sz="quarter" idx="12"/>
          </p:nvPr>
        </p:nvSpPr>
        <p:spPr>
          <a:xfrm>
            <a:off x="673100" y="1304925"/>
            <a:ext cx="10910888" cy="1323439"/>
          </a:xfrm>
          <a:prstGeom prst="rect">
            <a:avLst/>
          </a:prstGeom>
          <a:noFill/>
        </p:spPr>
        <p:txBody>
          <a:bodyPr wrap="square" rtlCol="0">
            <a:spAutoFit/>
          </a:bodyPr>
          <a:lstStyle/>
          <a:p>
            <a:r>
              <a:rPr lang="en-US" dirty="0"/>
              <a:t>Annual Survey of Presidents, Provosts, and “Deans of Admissions” rate the academic quality of peer institutions with which they are familiar on a scale of 1 (marginal) to 5 (distinguished). </a:t>
            </a:r>
          </a:p>
          <a:p>
            <a:endParaRPr lang="en-US" dirty="0"/>
          </a:p>
        </p:txBody>
      </p:sp>
      <p:sp>
        <p:nvSpPr>
          <p:cNvPr id="6" name="Text Placeholder 4">
            <a:extLst>
              <a:ext uri="{FF2B5EF4-FFF2-40B4-BE49-F238E27FC236}">
                <a16:creationId xmlns:a16="http://schemas.microsoft.com/office/drawing/2014/main" id="{D7F6C6E7-6B00-4DBE-9E12-12A265904D88}"/>
              </a:ext>
            </a:extLst>
          </p:cNvPr>
          <p:cNvSpPr txBox="1">
            <a:spLocks/>
          </p:cNvSpPr>
          <p:nvPr/>
        </p:nvSpPr>
        <p:spPr>
          <a:xfrm>
            <a:off x="673100" y="2460553"/>
            <a:ext cx="10910888" cy="4708981"/>
          </a:xfrm>
          <a:prstGeom prst="rect">
            <a:avLst/>
          </a:prstGeom>
          <a:noFill/>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a:buNone/>
              <a:defRPr sz="2000" b="0" i="0" kern="1200" baseline="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Alabama</a:t>
            </a:r>
          </a:p>
          <a:p>
            <a:r>
              <a:rPr lang="en-US" dirty="0"/>
              <a:t>Auburn University		5	4	3	2	1	Don’t Know</a:t>
            </a:r>
          </a:p>
          <a:p>
            <a:r>
              <a:rPr lang="en-US" dirty="0"/>
              <a:t>University of Alabama		5	4	3	2	1	Don’t Know</a:t>
            </a:r>
          </a:p>
          <a:p>
            <a:endParaRPr lang="en-US" dirty="0"/>
          </a:p>
          <a:p>
            <a:r>
              <a:rPr lang="en-US" b="1" dirty="0"/>
              <a:t>Mississippi</a:t>
            </a:r>
          </a:p>
          <a:p>
            <a:r>
              <a:rPr lang="en-US" dirty="0"/>
              <a:t>Mississippi State University	5	4	3	2	1	Don’t Know</a:t>
            </a:r>
          </a:p>
          <a:p>
            <a:r>
              <a:rPr lang="en-US" dirty="0"/>
              <a:t>University of Alabama		5	4	3	2	1	Don’t Know</a:t>
            </a:r>
          </a:p>
          <a:p>
            <a:endParaRPr lang="en-US" b="1" dirty="0"/>
          </a:p>
          <a:p>
            <a:r>
              <a:rPr lang="en-US" b="1" dirty="0"/>
              <a:t>Texas</a:t>
            </a:r>
          </a:p>
          <a:p>
            <a:r>
              <a:rPr lang="en-US" dirty="0"/>
              <a:t>Texas A&amp;M University		5	4	3	2	1	Don’t Know</a:t>
            </a:r>
          </a:p>
          <a:p>
            <a:r>
              <a:rPr lang="en-US" dirty="0"/>
              <a:t>University of Texas 		5	4	3	2	1	Don’t Know</a:t>
            </a:r>
          </a:p>
          <a:p>
            <a:endParaRPr lang="en-US" dirty="0"/>
          </a:p>
          <a:p>
            <a:endParaRPr lang="en-US" dirty="0"/>
          </a:p>
          <a:p>
            <a:endParaRPr lang="en-US" b="1" dirty="0"/>
          </a:p>
          <a:p>
            <a:endParaRPr lang="en-US" dirty="0"/>
          </a:p>
        </p:txBody>
      </p:sp>
    </p:spTree>
    <p:extLst>
      <p:ext uri="{BB962C8B-B14F-4D97-AF65-F5344CB8AC3E}">
        <p14:creationId xmlns:p14="http://schemas.microsoft.com/office/powerpoint/2010/main" val="3710889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CE45F2-F237-49F1-BE2F-0521718418F4}"/>
              </a:ext>
            </a:extLst>
          </p:cNvPr>
          <p:cNvSpPr>
            <a:spLocks noGrp="1"/>
          </p:cNvSpPr>
          <p:nvPr>
            <p:ph type="body" sz="quarter" idx="11"/>
          </p:nvPr>
        </p:nvSpPr>
        <p:spPr/>
        <p:txBody>
          <a:bodyPr/>
          <a:lstStyle/>
          <a:p>
            <a:r>
              <a:rPr lang="en-US" dirty="0"/>
              <a:t>New Freshmen</a:t>
            </a:r>
          </a:p>
        </p:txBody>
      </p:sp>
      <p:sp>
        <p:nvSpPr>
          <p:cNvPr id="7" name="Text Placeholder 6">
            <a:extLst>
              <a:ext uri="{FF2B5EF4-FFF2-40B4-BE49-F238E27FC236}">
                <a16:creationId xmlns:a16="http://schemas.microsoft.com/office/drawing/2014/main" id="{95D04CA4-164A-4D37-AF1D-69E93DC03DF6}"/>
              </a:ext>
            </a:extLst>
          </p:cNvPr>
          <p:cNvSpPr>
            <a:spLocks noGrp="1"/>
          </p:cNvSpPr>
          <p:nvPr>
            <p:ph type="body" sz="quarter" idx="13"/>
          </p:nvPr>
        </p:nvSpPr>
        <p:spPr>
          <a:xfrm>
            <a:off x="6820370" y="6268706"/>
            <a:ext cx="4527550" cy="276563"/>
          </a:xfrm>
        </p:spPr>
        <p:txBody>
          <a:bodyPr>
            <a:noAutofit/>
          </a:bodyPr>
          <a:lstStyle/>
          <a:p>
            <a:r>
              <a:rPr lang="en-US" sz="1700" dirty="0"/>
              <a:t>provost.uga.edu</a:t>
            </a:r>
          </a:p>
        </p:txBody>
      </p:sp>
      <p:graphicFrame>
        <p:nvGraphicFramePr>
          <p:cNvPr id="10" name="Chart 9">
            <a:extLst>
              <a:ext uri="{FF2B5EF4-FFF2-40B4-BE49-F238E27FC236}">
                <a16:creationId xmlns:a16="http://schemas.microsoft.com/office/drawing/2014/main" id="{28FBC6F0-FDB9-4FDC-B8AD-54F89A5AF672}"/>
              </a:ext>
            </a:extLst>
          </p:cNvPr>
          <p:cNvGraphicFramePr/>
          <p:nvPr>
            <p:extLst/>
          </p:nvPr>
        </p:nvGraphicFramePr>
        <p:xfrm>
          <a:off x="672847" y="1419679"/>
          <a:ext cx="10910887"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EF732895-50C4-42D8-AA2B-F54574B93AEC}"/>
              </a:ext>
            </a:extLst>
          </p:cNvPr>
          <p:cNvSpPr/>
          <p:nvPr/>
        </p:nvSpPr>
        <p:spPr>
          <a:xfrm>
            <a:off x="5601810" y="324795"/>
            <a:ext cx="5831726" cy="1200329"/>
          </a:xfrm>
          <a:prstGeom prst="rect">
            <a:avLst/>
          </a:prstGeom>
        </p:spPr>
        <p:txBody>
          <a:bodyPr wrap="square">
            <a:spAutoFit/>
          </a:bodyPr>
          <a:lstStyle/>
          <a:p>
            <a:pPr lvl="0" algn="r"/>
            <a:r>
              <a:rPr lang="en-US" dirty="0">
                <a:latin typeface="Georgia" panose="02040502050405020303" pitchFamily="18" charset="0"/>
              </a:rPr>
              <a:t>We plan to maintain the size of our first-year cohort to be approximately 6,150.  We intend to reduce the variance in the size of the first-year cohort down from 2% (+/-100) to 1% (+/-50)  </a:t>
            </a:r>
          </a:p>
        </p:txBody>
      </p:sp>
    </p:spTree>
    <p:extLst>
      <p:ext uri="{BB962C8B-B14F-4D97-AF65-F5344CB8AC3E}">
        <p14:creationId xmlns:p14="http://schemas.microsoft.com/office/powerpoint/2010/main" val="2479169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5E33D7-F887-4F7E-BFC2-17ED920719BB}"/>
              </a:ext>
            </a:extLst>
          </p:cNvPr>
          <p:cNvSpPr>
            <a:spLocks noGrp="1"/>
          </p:cNvSpPr>
          <p:nvPr>
            <p:ph type="body" sz="quarter" idx="11"/>
          </p:nvPr>
        </p:nvSpPr>
        <p:spPr/>
        <p:txBody>
          <a:bodyPr/>
          <a:lstStyle/>
          <a:p>
            <a:r>
              <a:rPr lang="en-US"/>
              <a:t>New Transfer</a:t>
            </a:r>
          </a:p>
        </p:txBody>
      </p:sp>
      <p:sp>
        <p:nvSpPr>
          <p:cNvPr id="4" name="Text Placeholder 3">
            <a:extLst>
              <a:ext uri="{FF2B5EF4-FFF2-40B4-BE49-F238E27FC236}">
                <a16:creationId xmlns:a16="http://schemas.microsoft.com/office/drawing/2014/main" id="{91414FD9-5F74-466D-BD3D-C98834A4FD76}"/>
              </a:ext>
            </a:extLst>
          </p:cNvPr>
          <p:cNvSpPr>
            <a:spLocks noGrp="1"/>
          </p:cNvSpPr>
          <p:nvPr>
            <p:ph type="body" sz="quarter" idx="13"/>
          </p:nvPr>
        </p:nvSpPr>
        <p:spPr/>
        <p:txBody>
          <a:bodyPr>
            <a:normAutofit fontScale="85000" lnSpcReduction="20000"/>
          </a:bodyPr>
          <a:lstStyle/>
          <a:p>
            <a:endParaRPr lang="en-US"/>
          </a:p>
        </p:txBody>
      </p:sp>
      <p:graphicFrame>
        <p:nvGraphicFramePr>
          <p:cNvPr id="7" name="Chart 6">
            <a:extLst>
              <a:ext uri="{FF2B5EF4-FFF2-40B4-BE49-F238E27FC236}">
                <a16:creationId xmlns:a16="http://schemas.microsoft.com/office/drawing/2014/main" id="{51082965-81C5-4746-A523-EB2F45462C86}"/>
              </a:ext>
            </a:extLst>
          </p:cNvPr>
          <p:cNvGraphicFramePr/>
          <p:nvPr>
            <p:extLst/>
          </p:nvPr>
        </p:nvGraphicFramePr>
        <p:xfrm>
          <a:off x="672847" y="1406525"/>
          <a:ext cx="10910888"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99C1E54D-CFFE-49D2-8DAB-48F90B0EEA25}"/>
              </a:ext>
            </a:extLst>
          </p:cNvPr>
          <p:cNvSpPr/>
          <p:nvPr/>
        </p:nvSpPr>
        <p:spPr>
          <a:xfrm>
            <a:off x="5331125" y="324795"/>
            <a:ext cx="6102411" cy="1200329"/>
          </a:xfrm>
          <a:prstGeom prst="rect">
            <a:avLst/>
          </a:prstGeom>
        </p:spPr>
        <p:txBody>
          <a:bodyPr wrap="square">
            <a:spAutoFit/>
          </a:bodyPr>
          <a:lstStyle/>
          <a:p>
            <a:pPr algn="r"/>
            <a:r>
              <a:rPr lang="en-US" dirty="0">
                <a:latin typeface="Georgia" panose="02040502050405020303" pitchFamily="18" charset="0"/>
              </a:rPr>
              <a:t>Transfers represent 1 in 4 of all undergraduates at UGA.  There is potential to increase the number of transfer students on campus within the bounds of campus resources.</a:t>
            </a:r>
          </a:p>
        </p:txBody>
      </p:sp>
    </p:spTree>
    <p:extLst>
      <p:ext uri="{BB962C8B-B14F-4D97-AF65-F5344CB8AC3E}">
        <p14:creationId xmlns:p14="http://schemas.microsoft.com/office/powerpoint/2010/main" val="3405054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3C93C5-C52F-4D62-8147-3CAFC94F8DCD}"/>
              </a:ext>
            </a:extLst>
          </p:cNvPr>
          <p:cNvSpPr>
            <a:spLocks noGrp="1"/>
          </p:cNvSpPr>
          <p:nvPr>
            <p:ph type="body" sz="quarter" idx="11"/>
          </p:nvPr>
        </p:nvSpPr>
        <p:spPr/>
        <p:txBody>
          <a:bodyPr/>
          <a:lstStyle/>
          <a:p>
            <a:r>
              <a:rPr lang="en-US" dirty="0"/>
              <a:t>Net Tuition Revenue</a:t>
            </a:r>
          </a:p>
        </p:txBody>
      </p:sp>
      <p:sp>
        <p:nvSpPr>
          <p:cNvPr id="4" name="Text Placeholder 3">
            <a:extLst>
              <a:ext uri="{FF2B5EF4-FFF2-40B4-BE49-F238E27FC236}">
                <a16:creationId xmlns:a16="http://schemas.microsoft.com/office/drawing/2014/main" id="{06AA035F-D1C0-496A-9261-D3E0DC311FB2}"/>
              </a:ext>
            </a:extLst>
          </p:cNvPr>
          <p:cNvSpPr>
            <a:spLocks noGrp="1"/>
          </p:cNvSpPr>
          <p:nvPr>
            <p:ph type="body" sz="quarter" idx="13"/>
          </p:nvPr>
        </p:nvSpPr>
        <p:spPr/>
        <p:txBody>
          <a:bodyPr>
            <a:normAutofit fontScale="85000" lnSpcReduction="20000"/>
          </a:bodyPr>
          <a:lstStyle/>
          <a:p>
            <a:endParaRPr lang="en-US"/>
          </a:p>
        </p:txBody>
      </p:sp>
      <p:sp>
        <p:nvSpPr>
          <p:cNvPr id="8" name="TextBox 7">
            <a:extLst>
              <a:ext uri="{FF2B5EF4-FFF2-40B4-BE49-F238E27FC236}">
                <a16:creationId xmlns:a16="http://schemas.microsoft.com/office/drawing/2014/main" id="{E8BFAE5C-E366-4C5F-B70B-8E932BF5D853}"/>
              </a:ext>
            </a:extLst>
          </p:cNvPr>
          <p:cNvSpPr txBox="1"/>
          <p:nvPr/>
        </p:nvSpPr>
        <p:spPr>
          <a:xfrm>
            <a:off x="5891842" y="284160"/>
            <a:ext cx="5971644" cy="1477328"/>
          </a:xfrm>
          <a:prstGeom prst="rect">
            <a:avLst/>
          </a:prstGeom>
          <a:noFill/>
        </p:spPr>
        <p:txBody>
          <a:bodyPr wrap="square" rtlCol="0">
            <a:spAutoFit/>
          </a:bodyPr>
          <a:lstStyle/>
          <a:p>
            <a:pPr algn="r"/>
            <a:r>
              <a:rPr lang="en-US" dirty="0">
                <a:latin typeface="Georgia" panose="02040502050405020303" pitchFamily="18" charset="0"/>
              </a:rPr>
              <a:t>Moderating undergraduate enrollment growth will temper net tuition revenue growth.  Additional funds to expand the research enterprise of the university will need to come from more sources than just growth in undergraduate tuition.</a:t>
            </a:r>
          </a:p>
        </p:txBody>
      </p:sp>
      <p:grpSp>
        <p:nvGrpSpPr>
          <p:cNvPr id="3" name="Group 2">
            <a:extLst>
              <a:ext uri="{FF2B5EF4-FFF2-40B4-BE49-F238E27FC236}">
                <a16:creationId xmlns:a16="http://schemas.microsoft.com/office/drawing/2014/main" id="{A4AD4FD5-9575-416F-BE24-28167479A4DA}"/>
              </a:ext>
            </a:extLst>
          </p:cNvPr>
          <p:cNvGrpSpPr/>
          <p:nvPr/>
        </p:nvGrpSpPr>
        <p:grpSpPr>
          <a:xfrm>
            <a:off x="672846" y="1406525"/>
            <a:ext cx="10910888" cy="4402138"/>
            <a:chOff x="672846" y="1406525"/>
            <a:chExt cx="10910888" cy="4402138"/>
          </a:xfrm>
        </p:grpSpPr>
        <p:graphicFrame>
          <p:nvGraphicFramePr>
            <p:cNvPr id="7" name="Chart 6">
              <a:extLst>
                <a:ext uri="{FF2B5EF4-FFF2-40B4-BE49-F238E27FC236}">
                  <a16:creationId xmlns:a16="http://schemas.microsoft.com/office/drawing/2014/main" id="{0FDE3AB1-CEC2-4A63-800C-9E8C44CB930A}"/>
                </a:ext>
              </a:extLst>
            </p:cNvPr>
            <p:cNvGraphicFramePr/>
            <p:nvPr>
              <p:extLst/>
            </p:nvPr>
          </p:nvGraphicFramePr>
          <p:xfrm>
            <a:off x="672846" y="1406525"/>
            <a:ext cx="10910888"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6C4E5F54-DF04-457F-8E22-B2C16FC3E560}"/>
                </a:ext>
              </a:extLst>
            </p:cNvPr>
            <p:cNvSpPr txBox="1"/>
            <p:nvPr/>
          </p:nvSpPr>
          <p:spPr>
            <a:xfrm>
              <a:off x="9587654" y="2001202"/>
              <a:ext cx="491705" cy="2905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Georgia" panose="02040502050405020303" pitchFamily="18" charset="0"/>
                </a:rPr>
                <a:t>+$4.9M</a:t>
              </a:r>
            </a:p>
          </p:txBody>
        </p:sp>
        <p:sp>
          <p:nvSpPr>
            <p:cNvPr id="9" name="TextBox 1">
              <a:extLst>
                <a:ext uri="{FF2B5EF4-FFF2-40B4-BE49-F238E27FC236}">
                  <a16:creationId xmlns:a16="http://schemas.microsoft.com/office/drawing/2014/main" id="{081C8511-2803-4E2A-BF50-2D1687303E81}"/>
                </a:ext>
              </a:extLst>
            </p:cNvPr>
            <p:cNvSpPr txBox="1"/>
            <p:nvPr/>
          </p:nvSpPr>
          <p:spPr>
            <a:xfrm>
              <a:off x="8768716" y="2083194"/>
              <a:ext cx="491705" cy="2905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Georgia" panose="02040502050405020303" pitchFamily="18" charset="0"/>
                </a:rPr>
                <a:t>+$6.5M</a:t>
              </a:r>
            </a:p>
          </p:txBody>
        </p:sp>
        <p:sp>
          <p:nvSpPr>
            <p:cNvPr id="10" name="TextBox 1">
              <a:extLst>
                <a:ext uri="{FF2B5EF4-FFF2-40B4-BE49-F238E27FC236}">
                  <a16:creationId xmlns:a16="http://schemas.microsoft.com/office/drawing/2014/main" id="{9D37FCFF-7F3B-4944-BCFD-AC16758D08E7}"/>
                </a:ext>
              </a:extLst>
            </p:cNvPr>
            <p:cNvSpPr txBox="1"/>
            <p:nvPr/>
          </p:nvSpPr>
          <p:spPr>
            <a:xfrm>
              <a:off x="7949778" y="2146455"/>
              <a:ext cx="491705" cy="2905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Georgia" panose="02040502050405020303" pitchFamily="18" charset="0"/>
                </a:rPr>
                <a:t>+$9.3M</a:t>
              </a:r>
            </a:p>
          </p:txBody>
        </p:sp>
        <p:sp>
          <p:nvSpPr>
            <p:cNvPr id="11" name="TextBox 1">
              <a:extLst>
                <a:ext uri="{FF2B5EF4-FFF2-40B4-BE49-F238E27FC236}">
                  <a16:creationId xmlns:a16="http://schemas.microsoft.com/office/drawing/2014/main" id="{494CA454-1382-485A-9CD0-5AAA80B2891C}"/>
                </a:ext>
              </a:extLst>
            </p:cNvPr>
            <p:cNvSpPr txBox="1"/>
            <p:nvPr/>
          </p:nvSpPr>
          <p:spPr>
            <a:xfrm>
              <a:off x="7179143" y="2224134"/>
              <a:ext cx="491705" cy="2905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Georgia" panose="02040502050405020303" pitchFamily="18" charset="0"/>
                </a:rPr>
                <a:t>+$12M</a:t>
              </a:r>
            </a:p>
          </p:txBody>
        </p:sp>
      </p:grpSp>
    </p:spTree>
    <p:extLst>
      <p:ext uri="{BB962C8B-B14F-4D97-AF65-F5344CB8AC3E}">
        <p14:creationId xmlns:p14="http://schemas.microsoft.com/office/powerpoint/2010/main" val="969272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47CFCF-C162-4DDB-B9B3-69BACC390B65}"/>
              </a:ext>
            </a:extLst>
          </p:cNvPr>
          <p:cNvSpPr>
            <a:spLocks noGrp="1"/>
          </p:cNvSpPr>
          <p:nvPr>
            <p:ph type="body" sz="quarter" idx="11"/>
          </p:nvPr>
        </p:nvSpPr>
        <p:spPr/>
        <p:txBody>
          <a:bodyPr/>
          <a:lstStyle/>
          <a:p>
            <a:r>
              <a:rPr lang="en-US" dirty="0"/>
              <a:t>Graduate Enrollment</a:t>
            </a:r>
          </a:p>
        </p:txBody>
      </p:sp>
      <p:sp>
        <p:nvSpPr>
          <p:cNvPr id="9" name="Text Placeholder 8">
            <a:extLst>
              <a:ext uri="{FF2B5EF4-FFF2-40B4-BE49-F238E27FC236}">
                <a16:creationId xmlns:a16="http://schemas.microsoft.com/office/drawing/2014/main" id="{871D4A03-822F-4473-9D70-B6575CC5267C}"/>
              </a:ext>
            </a:extLst>
          </p:cNvPr>
          <p:cNvSpPr>
            <a:spLocks noGrp="1"/>
          </p:cNvSpPr>
          <p:nvPr>
            <p:ph type="body" sz="quarter" idx="13"/>
          </p:nvPr>
        </p:nvSpPr>
        <p:spPr/>
        <p:txBody>
          <a:bodyPr>
            <a:normAutofit fontScale="85000" lnSpcReduction="20000"/>
          </a:bodyPr>
          <a:lstStyle/>
          <a:p>
            <a:endParaRPr lang="en-US"/>
          </a:p>
        </p:txBody>
      </p:sp>
      <p:graphicFrame>
        <p:nvGraphicFramePr>
          <p:cNvPr id="7" name="Chart 6">
            <a:extLst>
              <a:ext uri="{FF2B5EF4-FFF2-40B4-BE49-F238E27FC236}">
                <a16:creationId xmlns:a16="http://schemas.microsoft.com/office/drawing/2014/main" id="{D365050A-3D66-4D9C-8914-9A5263B95549}"/>
              </a:ext>
            </a:extLst>
          </p:cNvPr>
          <p:cNvGraphicFramePr/>
          <p:nvPr>
            <p:extLst/>
          </p:nvPr>
        </p:nvGraphicFramePr>
        <p:xfrm>
          <a:off x="672847" y="1381065"/>
          <a:ext cx="10910888" cy="4786822"/>
        </p:xfrm>
        <a:graphic>
          <a:graphicData uri="http://schemas.openxmlformats.org/drawingml/2006/chart">
            <c:chart xmlns:c="http://schemas.openxmlformats.org/drawingml/2006/chart" xmlns:r="http://schemas.openxmlformats.org/officeDocument/2006/relationships" r:id="rId2"/>
          </a:graphicData>
        </a:graphic>
      </p:graphicFrame>
      <p:sp>
        <p:nvSpPr>
          <p:cNvPr id="19" name="Freeform: Shape 18">
            <a:extLst>
              <a:ext uri="{FF2B5EF4-FFF2-40B4-BE49-F238E27FC236}">
                <a16:creationId xmlns:a16="http://schemas.microsoft.com/office/drawing/2014/main" id="{00FB826E-F864-4F63-AFEF-59885F8FAC54}"/>
              </a:ext>
            </a:extLst>
          </p:cNvPr>
          <p:cNvSpPr/>
          <p:nvPr/>
        </p:nvSpPr>
        <p:spPr>
          <a:xfrm>
            <a:off x="5434643" y="3139840"/>
            <a:ext cx="2337758" cy="552266"/>
          </a:xfrm>
          <a:custGeom>
            <a:avLst/>
            <a:gdLst>
              <a:gd name="connsiteX0" fmla="*/ 2501661 w 2501661"/>
              <a:gd name="connsiteY0" fmla="*/ 422869 h 466002"/>
              <a:gd name="connsiteX1" fmla="*/ 1043796 w 2501661"/>
              <a:gd name="connsiteY1" fmla="*/ 175 h 466002"/>
              <a:gd name="connsiteX2" fmla="*/ 0 w 2501661"/>
              <a:gd name="connsiteY2" fmla="*/ 466002 h 466002"/>
            </a:gdLst>
            <a:ahLst/>
            <a:cxnLst>
              <a:cxn ang="0">
                <a:pos x="connsiteX0" y="connsiteY0"/>
              </a:cxn>
              <a:cxn ang="0">
                <a:pos x="connsiteX1" y="connsiteY1"/>
              </a:cxn>
              <a:cxn ang="0">
                <a:pos x="connsiteX2" y="connsiteY2"/>
              </a:cxn>
            </a:cxnLst>
            <a:rect l="l" t="t" r="r" b="b"/>
            <a:pathLst>
              <a:path w="2501661" h="466002">
                <a:moveTo>
                  <a:pt x="2501661" y="422869"/>
                </a:moveTo>
                <a:cubicBezTo>
                  <a:pt x="1981200" y="207927"/>
                  <a:pt x="1460739" y="-7014"/>
                  <a:pt x="1043796" y="175"/>
                </a:cubicBezTo>
                <a:cubicBezTo>
                  <a:pt x="626852" y="7364"/>
                  <a:pt x="313426" y="236683"/>
                  <a:pt x="0" y="466002"/>
                </a:cubicBezTo>
              </a:path>
            </a:pathLst>
          </a:custGeom>
          <a:noFill/>
          <a:ln>
            <a:solidFill>
              <a:schemeClr val="tx1"/>
            </a:solidFill>
            <a:prstDash val="sysDash"/>
            <a:headEnd type="none"/>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DEF7003-C5EF-4C55-8668-6DCC2DECC040}"/>
              </a:ext>
            </a:extLst>
          </p:cNvPr>
          <p:cNvSpPr txBox="1"/>
          <p:nvPr/>
        </p:nvSpPr>
        <p:spPr>
          <a:xfrm>
            <a:off x="6128290" y="303847"/>
            <a:ext cx="5817079" cy="1077218"/>
          </a:xfrm>
          <a:prstGeom prst="rect">
            <a:avLst/>
          </a:prstGeom>
          <a:noFill/>
        </p:spPr>
        <p:txBody>
          <a:bodyPr wrap="square" rtlCol="0">
            <a:spAutoFit/>
          </a:bodyPr>
          <a:lstStyle/>
          <a:p>
            <a:pPr algn="r"/>
            <a:r>
              <a:rPr lang="en-US" sz="1600" dirty="0">
                <a:latin typeface="Georgia" panose="02040502050405020303" pitchFamily="18" charset="0"/>
              </a:rPr>
              <a:t>Most aspirational &amp; comparator peers have larger graduate enrollments.  There is potential to grow graduate enrollment through new online programs and less reliance on tuition waivers. </a:t>
            </a:r>
          </a:p>
        </p:txBody>
      </p:sp>
      <p:sp>
        <p:nvSpPr>
          <p:cNvPr id="23" name="TextBox 22">
            <a:extLst>
              <a:ext uri="{FF2B5EF4-FFF2-40B4-BE49-F238E27FC236}">
                <a16:creationId xmlns:a16="http://schemas.microsoft.com/office/drawing/2014/main" id="{6634B8F8-D25E-42E6-847D-AB8980CCE188}"/>
              </a:ext>
            </a:extLst>
          </p:cNvPr>
          <p:cNvSpPr txBox="1"/>
          <p:nvPr/>
        </p:nvSpPr>
        <p:spPr>
          <a:xfrm>
            <a:off x="4679237" y="2683022"/>
            <a:ext cx="3848570" cy="461665"/>
          </a:xfrm>
          <a:prstGeom prst="rect">
            <a:avLst/>
          </a:prstGeom>
          <a:noFill/>
        </p:spPr>
        <p:txBody>
          <a:bodyPr wrap="square" rtlCol="0">
            <a:spAutoFit/>
          </a:bodyPr>
          <a:lstStyle/>
          <a:p>
            <a:r>
              <a:rPr lang="en-US" sz="1200" dirty="0">
                <a:latin typeface="Merriweather Sans" panose="00000500000000000000" pitchFamily="2" charset="0"/>
              </a:rPr>
              <a:t>+3.0% annual increase for 5 years will increase graduate/professional enrollment to ~12,000</a:t>
            </a:r>
          </a:p>
        </p:txBody>
      </p:sp>
    </p:spTree>
    <p:extLst>
      <p:ext uri="{BB962C8B-B14F-4D97-AF65-F5344CB8AC3E}">
        <p14:creationId xmlns:p14="http://schemas.microsoft.com/office/powerpoint/2010/main" val="2549911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DCEB08-95C3-4FA7-8D45-EA34B6F6F8F4}"/>
              </a:ext>
            </a:extLst>
          </p:cNvPr>
          <p:cNvSpPr>
            <a:spLocks noGrp="1"/>
          </p:cNvSpPr>
          <p:nvPr>
            <p:ph type="body" sz="quarter" idx="11"/>
          </p:nvPr>
        </p:nvSpPr>
        <p:spPr/>
        <p:txBody>
          <a:bodyPr/>
          <a:lstStyle/>
          <a:p>
            <a:r>
              <a:rPr lang="en-US"/>
              <a:t>Online Enrollment</a:t>
            </a:r>
          </a:p>
        </p:txBody>
      </p:sp>
      <p:sp>
        <p:nvSpPr>
          <p:cNvPr id="4" name="Text Placeholder 3">
            <a:extLst>
              <a:ext uri="{FF2B5EF4-FFF2-40B4-BE49-F238E27FC236}">
                <a16:creationId xmlns:a16="http://schemas.microsoft.com/office/drawing/2014/main" id="{7A306524-E503-4BB7-B610-641DBF02F91D}"/>
              </a:ext>
            </a:extLst>
          </p:cNvPr>
          <p:cNvSpPr>
            <a:spLocks noGrp="1"/>
          </p:cNvSpPr>
          <p:nvPr>
            <p:ph type="body" sz="quarter" idx="13"/>
          </p:nvPr>
        </p:nvSpPr>
        <p:spPr/>
        <p:txBody>
          <a:bodyPr>
            <a:normAutofit fontScale="85000" lnSpcReduction="20000"/>
          </a:bodyPr>
          <a:lstStyle/>
          <a:p>
            <a:r>
              <a:rPr lang="en-US"/>
              <a:t>Source: NC-SARA</a:t>
            </a:r>
          </a:p>
        </p:txBody>
      </p:sp>
      <p:pic>
        <p:nvPicPr>
          <p:cNvPr id="5" name="Google Shape;200;p23">
            <a:extLst>
              <a:ext uri="{FF2B5EF4-FFF2-40B4-BE49-F238E27FC236}">
                <a16:creationId xmlns:a16="http://schemas.microsoft.com/office/drawing/2014/main" id="{EF4147FC-AB73-400C-86E2-D75A94D06A04}"/>
              </a:ext>
            </a:extLst>
          </p:cNvPr>
          <p:cNvPicPr preferRelativeResize="0"/>
          <p:nvPr/>
        </p:nvPicPr>
        <p:blipFill>
          <a:blip r:embed="rId2">
            <a:alphaModFix/>
          </a:blip>
          <a:stretch>
            <a:fillRect/>
          </a:stretch>
        </p:blipFill>
        <p:spPr>
          <a:xfrm>
            <a:off x="602557" y="1556189"/>
            <a:ext cx="5734983" cy="4449119"/>
          </a:xfrm>
          <a:prstGeom prst="rect">
            <a:avLst/>
          </a:prstGeom>
          <a:noFill/>
          <a:ln>
            <a:noFill/>
          </a:ln>
        </p:spPr>
      </p:pic>
      <p:sp>
        <p:nvSpPr>
          <p:cNvPr id="9" name="TextBox 8">
            <a:extLst>
              <a:ext uri="{FF2B5EF4-FFF2-40B4-BE49-F238E27FC236}">
                <a16:creationId xmlns:a16="http://schemas.microsoft.com/office/drawing/2014/main" id="{7DD19C8F-CD67-4627-B766-6018A7C46865}"/>
              </a:ext>
            </a:extLst>
          </p:cNvPr>
          <p:cNvSpPr txBox="1"/>
          <p:nvPr/>
        </p:nvSpPr>
        <p:spPr>
          <a:xfrm>
            <a:off x="6128290" y="561159"/>
            <a:ext cx="5640306" cy="646331"/>
          </a:xfrm>
          <a:prstGeom prst="rect">
            <a:avLst/>
          </a:prstGeom>
          <a:noFill/>
        </p:spPr>
        <p:txBody>
          <a:bodyPr wrap="square" rtlCol="0">
            <a:spAutoFit/>
          </a:bodyPr>
          <a:lstStyle/>
          <a:p>
            <a:pPr algn="r"/>
            <a:r>
              <a:rPr lang="en-US">
                <a:latin typeface="Georgia" panose="02040502050405020303" pitchFamily="18" charset="0"/>
              </a:rPr>
              <a:t>There is capacity to grow online graduate programs in high demand areas.</a:t>
            </a:r>
          </a:p>
        </p:txBody>
      </p:sp>
      <p:graphicFrame>
        <p:nvGraphicFramePr>
          <p:cNvPr id="11" name="Chart 10">
            <a:extLst>
              <a:ext uri="{FF2B5EF4-FFF2-40B4-BE49-F238E27FC236}">
                <a16:creationId xmlns:a16="http://schemas.microsoft.com/office/drawing/2014/main" id="{0E651620-E88F-437F-AFF5-F9683AC45BAA}"/>
              </a:ext>
            </a:extLst>
          </p:cNvPr>
          <p:cNvGraphicFramePr/>
          <p:nvPr>
            <p:extLst/>
          </p:nvPr>
        </p:nvGraphicFramePr>
        <p:xfrm>
          <a:off x="6461185" y="1556189"/>
          <a:ext cx="5275121" cy="4449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8928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10415-D7AC-4919-8113-E01AB45986A5}"/>
              </a:ext>
            </a:extLst>
          </p:cNvPr>
          <p:cNvSpPr>
            <a:spLocks noGrp="1"/>
          </p:cNvSpPr>
          <p:nvPr>
            <p:ph type="body" sz="quarter" idx="11"/>
          </p:nvPr>
        </p:nvSpPr>
        <p:spPr/>
        <p:txBody>
          <a:bodyPr/>
          <a:lstStyle/>
          <a:p>
            <a:r>
              <a:rPr lang="en-US"/>
              <a:t>Projected Online Graduate Enrollment</a:t>
            </a:r>
          </a:p>
        </p:txBody>
      </p:sp>
      <p:sp>
        <p:nvSpPr>
          <p:cNvPr id="4" name="Text Placeholder 3">
            <a:extLst>
              <a:ext uri="{FF2B5EF4-FFF2-40B4-BE49-F238E27FC236}">
                <a16:creationId xmlns:a16="http://schemas.microsoft.com/office/drawing/2014/main" id="{43F7695B-AB35-40FD-AC86-2DF18C73D793}"/>
              </a:ext>
            </a:extLst>
          </p:cNvPr>
          <p:cNvSpPr>
            <a:spLocks noGrp="1"/>
          </p:cNvSpPr>
          <p:nvPr>
            <p:ph type="body" sz="quarter" idx="13"/>
          </p:nvPr>
        </p:nvSpPr>
        <p:spPr/>
        <p:txBody>
          <a:bodyPr>
            <a:normAutofit fontScale="85000" lnSpcReduction="20000"/>
          </a:bodyPr>
          <a:lstStyle/>
          <a:p>
            <a:endParaRPr lang="en-US"/>
          </a:p>
        </p:txBody>
      </p:sp>
      <p:graphicFrame>
        <p:nvGraphicFramePr>
          <p:cNvPr id="5" name="Table 4">
            <a:extLst>
              <a:ext uri="{FF2B5EF4-FFF2-40B4-BE49-F238E27FC236}">
                <a16:creationId xmlns:a16="http://schemas.microsoft.com/office/drawing/2014/main" id="{6F851F83-DF29-4EB1-A8A2-24CD9B604CD8}"/>
              </a:ext>
            </a:extLst>
          </p:cNvPr>
          <p:cNvGraphicFramePr>
            <a:graphicFrameLocks noGrp="1"/>
          </p:cNvGraphicFramePr>
          <p:nvPr>
            <p:extLst/>
          </p:nvPr>
        </p:nvGraphicFramePr>
        <p:xfrm>
          <a:off x="672847" y="1338393"/>
          <a:ext cx="10910887" cy="4619288"/>
        </p:xfrm>
        <a:graphic>
          <a:graphicData uri="http://schemas.openxmlformats.org/drawingml/2006/table">
            <a:tbl>
              <a:tblPr firstRow="1" bandRow="1">
                <a:tableStyleId>{5C22544A-7EE6-4342-B048-85BDC9FD1C3A}</a:tableStyleId>
              </a:tblPr>
              <a:tblGrid>
                <a:gridCol w="2499331">
                  <a:extLst>
                    <a:ext uri="{9D8B030D-6E8A-4147-A177-3AD203B41FA5}">
                      <a16:colId xmlns:a16="http://schemas.microsoft.com/office/drawing/2014/main" val="3792835243"/>
                    </a:ext>
                  </a:extLst>
                </a:gridCol>
                <a:gridCol w="1320800">
                  <a:extLst>
                    <a:ext uri="{9D8B030D-6E8A-4147-A177-3AD203B41FA5}">
                      <a16:colId xmlns:a16="http://schemas.microsoft.com/office/drawing/2014/main" val="1245249456"/>
                    </a:ext>
                  </a:extLst>
                </a:gridCol>
                <a:gridCol w="1405114">
                  <a:extLst>
                    <a:ext uri="{9D8B030D-6E8A-4147-A177-3AD203B41FA5}">
                      <a16:colId xmlns:a16="http://schemas.microsoft.com/office/drawing/2014/main" val="3104311880"/>
                    </a:ext>
                  </a:extLst>
                </a:gridCol>
                <a:gridCol w="1402129">
                  <a:extLst>
                    <a:ext uri="{9D8B030D-6E8A-4147-A177-3AD203B41FA5}">
                      <a16:colId xmlns:a16="http://schemas.microsoft.com/office/drawing/2014/main" val="2996755340"/>
                    </a:ext>
                  </a:extLst>
                </a:gridCol>
                <a:gridCol w="1496462">
                  <a:extLst>
                    <a:ext uri="{9D8B030D-6E8A-4147-A177-3AD203B41FA5}">
                      <a16:colId xmlns:a16="http://schemas.microsoft.com/office/drawing/2014/main" val="3135951753"/>
                    </a:ext>
                  </a:extLst>
                </a:gridCol>
                <a:gridCol w="1369102">
                  <a:extLst>
                    <a:ext uri="{9D8B030D-6E8A-4147-A177-3AD203B41FA5}">
                      <a16:colId xmlns:a16="http://schemas.microsoft.com/office/drawing/2014/main" val="1095488617"/>
                    </a:ext>
                  </a:extLst>
                </a:gridCol>
                <a:gridCol w="1417949">
                  <a:extLst>
                    <a:ext uri="{9D8B030D-6E8A-4147-A177-3AD203B41FA5}">
                      <a16:colId xmlns:a16="http://schemas.microsoft.com/office/drawing/2014/main" val="2071718290"/>
                    </a:ext>
                  </a:extLst>
                </a:gridCol>
              </a:tblGrid>
              <a:tr h="304993">
                <a:tc>
                  <a:txBody>
                    <a:bodyPr/>
                    <a:lstStyle/>
                    <a:p>
                      <a:endParaRPr lang="en-US" sz="1400"/>
                    </a:p>
                  </a:txBody>
                  <a:tcPr anchor="ctr"/>
                </a:tc>
                <a:tc>
                  <a:txBody>
                    <a:bodyPr/>
                    <a:lstStyle/>
                    <a:p>
                      <a:pPr algn="ctr"/>
                      <a:r>
                        <a:rPr lang="en-US" sz="1400"/>
                        <a:t>2023</a:t>
                      </a:r>
                    </a:p>
                  </a:txBody>
                  <a:tcPr anchor="ctr"/>
                </a:tc>
                <a:tc>
                  <a:txBody>
                    <a:bodyPr/>
                    <a:lstStyle/>
                    <a:p>
                      <a:pPr algn="ctr"/>
                      <a:r>
                        <a:rPr lang="en-US" sz="1400"/>
                        <a:t>2024</a:t>
                      </a:r>
                    </a:p>
                  </a:txBody>
                  <a:tcPr anchor="ctr"/>
                </a:tc>
                <a:tc>
                  <a:txBody>
                    <a:bodyPr/>
                    <a:lstStyle/>
                    <a:p>
                      <a:pPr algn="ctr"/>
                      <a:r>
                        <a:rPr lang="en-US" sz="1400"/>
                        <a:t>2025</a:t>
                      </a:r>
                    </a:p>
                  </a:txBody>
                  <a:tcPr anchor="ctr"/>
                </a:tc>
                <a:tc>
                  <a:txBody>
                    <a:bodyPr/>
                    <a:lstStyle/>
                    <a:p>
                      <a:pPr algn="ctr"/>
                      <a:r>
                        <a:rPr lang="en-US" sz="1400"/>
                        <a:t>2026</a:t>
                      </a:r>
                    </a:p>
                  </a:txBody>
                  <a:tcPr anchor="ctr"/>
                </a:tc>
                <a:tc>
                  <a:txBody>
                    <a:bodyPr/>
                    <a:lstStyle/>
                    <a:p>
                      <a:pPr algn="ctr"/>
                      <a:r>
                        <a:rPr lang="en-US" sz="1400"/>
                        <a:t>2027</a:t>
                      </a:r>
                    </a:p>
                  </a:txBody>
                  <a:tcPr anchor="ctr"/>
                </a:tc>
                <a:tc>
                  <a:txBody>
                    <a:bodyPr/>
                    <a:lstStyle/>
                    <a:p>
                      <a:pPr algn="ctr"/>
                      <a:r>
                        <a:rPr lang="en-US" sz="1400"/>
                        <a:t>2028</a:t>
                      </a:r>
                    </a:p>
                  </a:txBody>
                  <a:tcPr anchor="ctr"/>
                </a:tc>
                <a:extLst>
                  <a:ext uri="{0D108BD9-81ED-4DB2-BD59-A6C34878D82A}">
                    <a16:rowId xmlns:a16="http://schemas.microsoft.com/office/drawing/2014/main" val="3023078199"/>
                  </a:ext>
                </a:extLst>
              </a:tr>
              <a:tr h="304993">
                <a:tc>
                  <a:txBody>
                    <a:bodyPr/>
                    <a:lstStyle/>
                    <a:p>
                      <a:r>
                        <a:rPr lang="en-US" sz="1400"/>
                        <a:t>Existing Programs</a:t>
                      </a:r>
                    </a:p>
                  </a:txBody>
                  <a:tcPr anchor="ctr"/>
                </a:tc>
                <a:tc>
                  <a:txBody>
                    <a:bodyPr/>
                    <a:lstStyle/>
                    <a:p>
                      <a:pPr algn="ctr"/>
                      <a:r>
                        <a:rPr lang="en-US" sz="1400"/>
                        <a:t>1,033</a:t>
                      </a:r>
                    </a:p>
                  </a:txBody>
                  <a:tcPr anchor="ctr"/>
                </a:tc>
                <a:tc>
                  <a:txBody>
                    <a:bodyPr/>
                    <a:lstStyle/>
                    <a:p>
                      <a:pPr algn="ctr"/>
                      <a:r>
                        <a:rPr lang="en-US" sz="1400"/>
                        <a:t>1,088</a:t>
                      </a:r>
                    </a:p>
                  </a:txBody>
                  <a:tcPr anchor="ctr"/>
                </a:tc>
                <a:tc>
                  <a:txBody>
                    <a:bodyPr/>
                    <a:lstStyle/>
                    <a:p>
                      <a:pPr algn="ctr"/>
                      <a:r>
                        <a:rPr lang="en-US" sz="1400"/>
                        <a:t>1,144</a:t>
                      </a:r>
                    </a:p>
                  </a:txBody>
                  <a:tcPr anchor="ctr"/>
                </a:tc>
                <a:tc>
                  <a:txBody>
                    <a:bodyPr/>
                    <a:lstStyle/>
                    <a:p>
                      <a:pPr algn="ctr"/>
                      <a:r>
                        <a:rPr lang="en-US" sz="1400"/>
                        <a:t>1,199</a:t>
                      </a:r>
                    </a:p>
                  </a:txBody>
                  <a:tcPr anchor="ctr"/>
                </a:tc>
                <a:tc>
                  <a:txBody>
                    <a:bodyPr/>
                    <a:lstStyle/>
                    <a:p>
                      <a:pPr algn="ctr"/>
                      <a:r>
                        <a:rPr lang="en-US" sz="1400"/>
                        <a:t>1,254</a:t>
                      </a:r>
                    </a:p>
                  </a:txBody>
                  <a:tcPr anchor="ctr"/>
                </a:tc>
                <a:tc>
                  <a:txBody>
                    <a:bodyPr/>
                    <a:lstStyle/>
                    <a:p>
                      <a:pPr algn="ctr"/>
                      <a:r>
                        <a:rPr lang="en-US" sz="1400"/>
                        <a:t>1,310</a:t>
                      </a:r>
                    </a:p>
                  </a:txBody>
                  <a:tcPr anchor="ctr"/>
                </a:tc>
                <a:extLst>
                  <a:ext uri="{0D108BD9-81ED-4DB2-BD59-A6C34878D82A}">
                    <a16:rowId xmlns:a16="http://schemas.microsoft.com/office/drawing/2014/main" val="3814320374"/>
                  </a:ext>
                </a:extLst>
              </a:tr>
              <a:tr h="304993">
                <a:tc>
                  <a:txBody>
                    <a:bodyPr/>
                    <a:lstStyle/>
                    <a:p>
                      <a:r>
                        <a:rPr lang="en-US" sz="1400"/>
                        <a:t>Public Health</a:t>
                      </a:r>
                    </a:p>
                  </a:txBody>
                  <a:tcPr anchor="ctr"/>
                </a:tc>
                <a:tc>
                  <a:txBody>
                    <a:bodyPr/>
                    <a:lstStyle/>
                    <a:p>
                      <a:pPr algn="ctr"/>
                      <a:endParaRPr lang="en-US" sz="1400"/>
                    </a:p>
                  </a:txBody>
                  <a:tcPr anchor="ctr"/>
                </a:tc>
                <a:tc>
                  <a:txBody>
                    <a:bodyPr/>
                    <a:lstStyle/>
                    <a:p>
                      <a:pPr algn="ctr"/>
                      <a:r>
                        <a:rPr lang="en-US" sz="1400"/>
                        <a:t>50</a:t>
                      </a:r>
                    </a:p>
                  </a:txBody>
                  <a:tcPr anchor="ctr"/>
                </a:tc>
                <a:tc>
                  <a:txBody>
                    <a:bodyPr/>
                    <a:lstStyle/>
                    <a:p>
                      <a:pPr algn="ctr"/>
                      <a:r>
                        <a:rPr lang="en-US" sz="1400"/>
                        <a:t>90</a:t>
                      </a:r>
                    </a:p>
                  </a:txBody>
                  <a:tcPr anchor="ctr"/>
                </a:tc>
                <a:tc>
                  <a:txBody>
                    <a:bodyPr/>
                    <a:lstStyle/>
                    <a:p>
                      <a:pPr algn="ctr"/>
                      <a:r>
                        <a:rPr lang="en-US" sz="1400"/>
                        <a:t>100</a:t>
                      </a:r>
                    </a:p>
                  </a:txBody>
                  <a:tcPr anchor="ctr"/>
                </a:tc>
                <a:tc>
                  <a:txBody>
                    <a:bodyPr/>
                    <a:lstStyle/>
                    <a:p>
                      <a:pPr algn="ctr"/>
                      <a:r>
                        <a:rPr lang="en-US" sz="1400"/>
                        <a:t>100</a:t>
                      </a:r>
                    </a:p>
                  </a:txBody>
                  <a:tcPr anchor="ctr"/>
                </a:tc>
                <a:tc>
                  <a:txBody>
                    <a:bodyPr/>
                    <a:lstStyle/>
                    <a:p>
                      <a:pPr algn="ctr"/>
                      <a:r>
                        <a:rPr lang="en-US" sz="1400"/>
                        <a:t>100</a:t>
                      </a:r>
                    </a:p>
                  </a:txBody>
                  <a:tcPr anchor="ctr"/>
                </a:tc>
                <a:extLst>
                  <a:ext uri="{0D108BD9-81ED-4DB2-BD59-A6C34878D82A}">
                    <a16:rowId xmlns:a16="http://schemas.microsoft.com/office/drawing/2014/main" val="2158846081"/>
                  </a:ext>
                </a:extLst>
              </a:tr>
              <a:tr h="296362">
                <a:tc>
                  <a:txBody>
                    <a:bodyPr/>
                    <a:lstStyle/>
                    <a:p>
                      <a:r>
                        <a:rPr lang="en-US" sz="1400"/>
                        <a:t>Civil Engineering</a:t>
                      </a:r>
                    </a:p>
                  </a:txBody>
                  <a:tcPr anchor="ctr"/>
                </a:tc>
                <a:tc>
                  <a:txBody>
                    <a:bodyPr/>
                    <a:lstStyle/>
                    <a:p>
                      <a:pPr algn="ctr"/>
                      <a:endParaRPr lang="en-US" sz="1400"/>
                    </a:p>
                  </a:txBody>
                  <a:tcPr anchor="ctr"/>
                </a:tc>
                <a:tc>
                  <a:txBody>
                    <a:bodyPr/>
                    <a:lstStyle/>
                    <a:p>
                      <a:pPr algn="ctr"/>
                      <a:r>
                        <a:rPr lang="en-US" sz="1400"/>
                        <a:t>20</a:t>
                      </a:r>
                    </a:p>
                  </a:txBody>
                  <a:tcPr anchor="ctr"/>
                </a:tc>
                <a:tc>
                  <a:txBody>
                    <a:bodyPr/>
                    <a:lstStyle/>
                    <a:p>
                      <a:pPr algn="ctr"/>
                      <a:r>
                        <a:rPr lang="en-US" sz="1400"/>
                        <a:t>55</a:t>
                      </a:r>
                    </a:p>
                  </a:txBody>
                  <a:tcPr anchor="ctr"/>
                </a:tc>
                <a:tc>
                  <a:txBody>
                    <a:bodyPr/>
                    <a:lstStyle/>
                    <a:p>
                      <a:pPr algn="ctr"/>
                      <a:r>
                        <a:rPr lang="en-US" sz="1400"/>
                        <a:t>70</a:t>
                      </a:r>
                    </a:p>
                  </a:txBody>
                  <a:tcPr anchor="ctr"/>
                </a:tc>
                <a:tc>
                  <a:txBody>
                    <a:bodyPr/>
                    <a:lstStyle/>
                    <a:p>
                      <a:pPr algn="ctr"/>
                      <a:r>
                        <a:rPr lang="en-US" sz="1400"/>
                        <a:t>80</a:t>
                      </a:r>
                    </a:p>
                  </a:txBody>
                  <a:tcPr anchor="ctr"/>
                </a:tc>
                <a:tc>
                  <a:txBody>
                    <a:bodyPr/>
                    <a:lstStyle/>
                    <a:p>
                      <a:pPr algn="ctr"/>
                      <a:r>
                        <a:rPr lang="en-US" sz="1400"/>
                        <a:t>90</a:t>
                      </a:r>
                    </a:p>
                  </a:txBody>
                  <a:tcPr anchor="ctr"/>
                </a:tc>
                <a:extLst>
                  <a:ext uri="{0D108BD9-81ED-4DB2-BD59-A6C34878D82A}">
                    <a16:rowId xmlns:a16="http://schemas.microsoft.com/office/drawing/2014/main" val="1827884712"/>
                  </a:ext>
                </a:extLst>
              </a:tr>
              <a:tr h="304993">
                <a:tc>
                  <a:txBody>
                    <a:bodyPr/>
                    <a:lstStyle/>
                    <a:p>
                      <a:r>
                        <a:rPr lang="en-US" sz="1400"/>
                        <a:t>Legal Studies</a:t>
                      </a:r>
                    </a:p>
                  </a:txBody>
                  <a:tcPr anchor="ctr"/>
                </a:tc>
                <a:tc>
                  <a:txBody>
                    <a:bodyPr/>
                    <a:lstStyle/>
                    <a:p>
                      <a:pPr algn="ctr"/>
                      <a:endParaRPr lang="en-US" sz="1400"/>
                    </a:p>
                  </a:txBody>
                  <a:tcPr anchor="ctr"/>
                </a:tc>
                <a:tc>
                  <a:txBody>
                    <a:bodyPr/>
                    <a:lstStyle/>
                    <a:p>
                      <a:pPr algn="ctr"/>
                      <a:r>
                        <a:rPr lang="en-US" sz="1400"/>
                        <a:t>10</a:t>
                      </a:r>
                    </a:p>
                  </a:txBody>
                  <a:tcPr anchor="ctr"/>
                </a:tc>
                <a:tc>
                  <a:txBody>
                    <a:bodyPr/>
                    <a:lstStyle/>
                    <a:p>
                      <a:pPr algn="ctr"/>
                      <a:r>
                        <a:rPr lang="en-US" sz="1400"/>
                        <a:t>20</a:t>
                      </a:r>
                    </a:p>
                  </a:txBody>
                  <a:tcPr anchor="ctr"/>
                </a:tc>
                <a:tc>
                  <a:txBody>
                    <a:bodyPr/>
                    <a:lstStyle/>
                    <a:p>
                      <a:pPr algn="ctr"/>
                      <a:r>
                        <a:rPr lang="en-US" sz="1400"/>
                        <a:t>20</a:t>
                      </a:r>
                    </a:p>
                  </a:txBody>
                  <a:tcPr anchor="ctr"/>
                </a:tc>
                <a:tc>
                  <a:txBody>
                    <a:bodyPr/>
                    <a:lstStyle/>
                    <a:p>
                      <a:pPr algn="ctr"/>
                      <a:r>
                        <a:rPr lang="en-US" sz="1400"/>
                        <a:t>20</a:t>
                      </a:r>
                    </a:p>
                  </a:txBody>
                  <a:tcPr anchor="ctr"/>
                </a:tc>
                <a:tc>
                  <a:txBody>
                    <a:bodyPr/>
                    <a:lstStyle/>
                    <a:p>
                      <a:pPr algn="ctr"/>
                      <a:r>
                        <a:rPr lang="en-US" sz="1400"/>
                        <a:t>20</a:t>
                      </a:r>
                    </a:p>
                  </a:txBody>
                  <a:tcPr anchor="ctr"/>
                </a:tc>
                <a:extLst>
                  <a:ext uri="{0D108BD9-81ED-4DB2-BD59-A6C34878D82A}">
                    <a16:rowId xmlns:a16="http://schemas.microsoft.com/office/drawing/2014/main" val="1085536500"/>
                  </a:ext>
                </a:extLst>
              </a:tr>
              <a:tr h="304993">
                <a:tc>
                  <a:txBody>
                    <a:bodyPr/>
                    <a:lstStyle/>
                    <a:p>
                      <a:r>
                        <a:rPr lang="en-US" sz="1400"/>
                        <a:t>Higher Education</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30</a:t>
                      </a:r>
                    </a:p>
                  </a:txBody>
                  <a:tcPr anchor="ctr"/>
                </a:tc>
                <a:tc>
                  <a:txBody>
                    <a:bodyPr/>
                    <a:lstStyle/>
                    <a:p>
                      <a:pPr algn="ctr"/>
                      <a:r>
                        <a:rPr lang="en-US" sz="1400"/>
                        <a:t>60</a:t>
                      </a:r>
                    </a:p>
                  </a:txBody>
                  <a:tcPr anchor="ctr"/>
                </a:tc>
                <a:tc>
                  <a:txBody>
                    <a:bodyPr/>
                    <a:lstStyle/>
                    <a:p>
                      <a:pPr algn="ctr"/>
                      <a:r>
                        <a:rPr lang="en-US" sz="1400"/>
                        <a:t>60</a:t>
                      </a:r>
                    </a:p>
                  </a:txBody>
                  <a:tcPr anchor="ctr"/>
                </a:tc>
                <a:tc>
                  <a:txBody>
                    <a:bodyPr/>
                    <a:lstStyle/>
                    <a:p>
                      <a:pPr algn="ctr"/>
                      <a:r>
                        <a:rPr lang="en-US" sz="1400"/>
                        <a:t>60</a:t>
                      </a:r>
                    </a:p>
                  </a:txBody>
                  <a:tcPr anchor="ctr"/>
                </a:tc>
                <a:extLst>
                  <a:ext uri="{0D108BD9-81ED-4DB2-BD59-A6C34878D82A}">
                    <a16:rowId xmlns:a16="http://schemas.microsoft.com/office/drawing/2014/main" val="4098855492"/>
                  </a:ext>
                </a:extLst>
              </a:tr>
              <a:tr h="304993">
                <a:tc>
                  <a:txBody>
                    <a:bodyPr/>
                    <a:lstStyle/>
                    <a:p>
                      <a:r>
                        <a:rPr lang="en-US" sz="1400"/>
                        <a:t>Accounting</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20</a:t>
                      </a:r>
                    </a:p>
                  </a:txBody>
                  <a:tcPr anchor="ctr"/>
                </a:tc>
                <a:tc>
                  <a:txBody>
                    <a:bodyPr/>
                    <a:lstStyle/>
                    <a:p>
                      <a:pPr algn="ctr"/>
                      <a:r>
                        <a:rPr lang="en-US" sz="1400"/>
                        <a:t>50</a:t>
                      </a:r>
                    </a:p>
                  </a:txBody>
                  <a:tcPr anchor="ctr"/>
                </a:tc>
                <a:tc>
                  <a:txBody>
                    <a:bodyPr/>
                    <a:lstStyle/>
                    <a:p>
                      <a:pPr algn="ctr"/>
                      <a:r>
                        <a:rPr lang="en-US" sz="1400"/>
                        <a:t>65</a:t>
                      </a:r>
                    </a:p>
                  </a:txBody>
                  <a:tcPr anchor="ctr"/>
                </a:tc>
                <a:tc>
                  <a:txBody>
                    <a:bodyPr/>
                    <a:lstStyle/>
                    <a:p>
                      <a:pPr algn="ctr"/>
                      <a:r>
                        <a:rPr lang="en-US" sz="1400"/>
                        <a:t>70</a:t>
                      </a:r>
                    </a:p>
                  </a:txBody>
                  <a:tcPr anchor="ctr"/>
                </a:tc>
                <a:extLst>
                  <a:ext uri="{0D108BD9-81ED-4DB2-BD59-A6C34878D82A}">
                    <a16:rowId xmlns:a16="http://schemas.microsoft.com/office/drawing/2014/main" val="1233159597"/>
                  </a:ext>
                </a:extLst>
              </a:tr>
              <a:tr h="316601">
                <a:tc>
                  <a:txBody>
                    <a:bodyPr/>
                    <a:lstStyle/>
                    <a:p>
                      <a:r>
                        <a:rPr lang="en-US" sz="1400"/>
                        <a:t>Mechanical Engineering</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20</a:t>
                      </a:r>
                    </a:p>
                  </a:txBody>
                  <a:tcPr anchor="ctr"/>
                </a:tc>
                <a:tc>
                  <a:txBody>
                    <a:bodyPr/>
                    <a:lstStyle/>
                    <a:p>
                      <a:pPr algn="ctr"/>
                      <a:r>
                        <a:rPr lang="en-US" sz="1400"/>
                        <a:t>55</a:t>
                      </a:r>
                    </a:p>
                  </a:txBody>
                  <a:tcPr anchor="ctr"/>
                </a:tc>
                <a:tc>
                  <a:txBody>
                    <a:bodyPr/>
                    <a:lstStyle/>
                    <a:p>
                      <a:pPr algn="ctr"/>
                      <a:r>
                        <a:rPr lang="en-US" sz="1400"/>
                        <a:t>70</a:t>
                      </a:r>
                    </a:p>
                  </a:txBody>
                  <a:tcPr anchor="ctr"/>
                </a:tc>
                <a:extLst>
                  <a:ext uri="{0D108BD9-81ED-4DB2-BD59-A6C34878D82A}">
                    <a16:rowId xmlns:a16="http://schemas.microsoft.com/office/drawing/2014/main" val="206567526"/>
                  </a:ext>
                </a:extLst>
              </a:tr>
              <a:tr h="304993">
                <a:tc>
                  <a:txBody>
                    <a:bodyPr/>
                    <a:lstStyle/>
                    <a:p>
                      <a:r>
                        <a:rPr lang="en-US" sz="1400"/>
                        <a:t>Data Science</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35</a:t>
                      </a:r>
                    </a:p>
                  </a:txBody>
                  <a:tcPr anchor="ctr"/>
                </a:tc>
                <a:tc>
                  <a:txBody>
                    <a:bodyPr/>
                    <a:lstStyle/>
                    <a:p>
                      <a:pPr algn="ctr"/>
                      <a:r>
                        <a:rPr lang="en-US" sz="1400"/>
                        <a:t>70</a:t>
                      </a:r>
                    </a:p>
                  </a:txBody>
                  <a:tcPr anchor="ctr"/>
                </a:tc>
                <a:tc>
                  <a:txBody>
                    <a:bodyPr/>
                    <a:lstStyle/>
                    <a:p>
                      <a:pPr algn="ctr"/>
                      <a:r>
                        <a:rPr lang="en-US" sz="1400"/>
                        <a:t>70</a:t>
                      </a:r>
                    </a:p>
                  </a:txBody>
                  <a:tcPr anchor="ctr"/>
                </a:tc>
                <a:extLst>
                  <a:ext uri="{0D108BD9-81ED-4DB2-BD59-A6C34878D82A}">
                    <a16:rowId xmlns:a16="http://schemas.microsoft.com/office/drawing/2014/main" val="1308355204"/>
                  </a:ext>
                </a:extLst>
              </a:tr>
              <a:tr h="304993">
                <a:tc>
                  <a:txBody>
                    <a:bodyPr/>
                    <a:lstStyle/>
                    <a:p>
                      <a:r>
                        <a:rPr lang="en-US" sz="1400"/>
                        <a:t>Anticipated Program #1</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30</a:t>
                      </a:r>
                    </a:p>
                  </a:txBody>
                  <a:tcPr anchor="ctr"/>
                </a:tc>
                <a:tc>
                  <a:txBody>
                    <a:bodyPr/>
                    <a:lstStyle/>
                    <a:p>
                      <a:pPr algn="ctr"/>
                      <a:r>
                        <a:rPr lang="en-US" sz="1400"/>
                        <a:t>50</a:t>
                      </a:r>
                    </a:p>
                  </a:txBody>
                  <a:tcPr anchor="ctr"/>
                </a:tc>
                <a:extLst>
                  <a:ext uri="{0D108BD9-81ED-4DB2-BD59-A6C34878D82A}">
                    <a16:rowId xmlns:a16="http://schemas.microsoft.com/office/drawing/2014/main" val="3638701763"/>
                  </a:ext>
                </a:extLst>
              </a:tr>
              <a:tr h="304993">
                <a:tc>
                  <a:txBody>
                    <a:bodyPr/>
                    <a:lstStyle/>
                    <a:p>
                      <a:r>
                        <a:rPr lang="en-US" sz="1400"/>
                        <a:t>Anticipated Program #2</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30</a:t>
                      </a:r>
                    </a:p>
                  </a:txBody>
                  <a:tcPr anchor="ctr"/>
                </a:tc>
                <a:tc>
                  <a:txBody>
                    <a:bodyPr/>
                    <a:lstStyle/>
                    <a:p>
                      <a:pPr algn="ctr"/>
                      <a:r>
                        <a:rPr lang="en-US" sz="1400"/>
                        <a:t>50</a:t>
                      </a:r>
                    </a:p>
                  </a:txBody>
                  <a:tcPr anchor="ctr"/>
                </a:tc>
                <a:extLst>
                  <a:ext uri="{0D108BD9-81ED-4DB2-BD59-A6C34878D82A}">
                    <a16:rowId xmlns:a16="http://schemas.microsoft.com/office/drawing/2014/main" val="3456032159"/>
                  </a:ext>
                </a:extLst>
              </a:tr>
              <a:tr h="304993">
                <a:tc>
                  <a:txBody>
                    <a:bodyPr/>
                    <a:lstStyle/>
                    <a:p>
                      <a:r>
                        <a:rPr lang="en-US" sz="1400"/>
                        <a:t>Anticipated Program #3</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30</a:t>
                      </a:r>
                    </a:p>
                  </a:txBody>
                  <a:tcPr anchor="ctr"/>
                </a:tc>
                <a:extLst>
                  <a:ext uri="{0D108BD9-81ED-4DB2-BD59-A6C34878D82A}">
                    <a16:rowId xmlns:a16="http://schemas.microsoft.com/office/drawing/2014/main" val="780048267"/>
                  </a:ext>
                </a:extLst>
              </a:tr>
              <a:tr h="304993">
                <a:tc>
                  <a:txBody>
                    <a:bodyPr/>
                    <a:lstStyle/>
                    <a:p>
                      <a:r>
                        <a:rPr lang="en-US" sz="1400"/>
                        <a:t>Anticipated Program #4</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t>30</a:t>
                      </a:r>
                    </a:p>
                  </a:txBody>
                  <a:tcPr anchor="ctr"/>
                </a:tc>
                <a:extLst>
                  <a:ext uri="{0D108BD9-81ED-4DB2-BD59-A6C34878D82A}">
                    <a16:rowId xmlns:a16="http://schemas.microsoft.com/office/drawing/2014/main" val="552698260"/>
                  </a:ext>
                </a:extLst>
              </a:tr>
              <a:tr h="337971">
                <a:tc>
                  <a:txBody>
                    <a:bodyPr/>
                    <a:lstStyle/>
                    <a:p>
                      <a:r>
                        <a:rPr lang="en-US" sz="1400" b="1" i="1"/>
                        <a:t>New Program Subtotal</a:t>
                      </a:r>
                    </a:p>
                  </a:txBody>
                  <a:tcPr anchor="ctr"/>
                </a:tc>
                <a:tc>
                  <a:txBody>
                    <a:bodyPr/>
                    <a:lstStyle/>
                    <a:p>
                      <a:pPr algn="ctr"/>
                      <a:endParaRPr lang="en-US" sz="1400" b="1" i="1"/>
                    </a:p>
                  </a:txBody>
                  <a:tcPr anchor="ctr"/>
                </a:tc>
                <a:tc>
                  <a:txBody>
                    <a:bodyPr/>
                    <a:lstStyle/>
                    <a:p>
                      <a:pPr algn="ctr"/>
                      <a:r>
                        <a:rPr lang="en-US" sz="1400" b="1" i="1"/>
                        <a:t>80</a:t>
                      </a:r>
                    </a:p>
                  </a:txBody>
                  <a:tcPr anchor="ctr"/>
                </a:tc>
                <a:tc>
                  <a:txBody>
                    <a:bodyPr/>
                    <a:lstStyle/>
                    <a:p>
                      <a:pPr algn="ctr"/>
                      <a:r>
                        <a:rPr lang="en-US" sz="1400" b="1" i="1"/>
                        <a:t>215</a:t>
                      </a:r>
                    </a:p>
                  </a:txBody>
                  <a:tcPr anchor="ctr"/>
                </a:tc>
                <a:tc>
                  <a:txBody>
                    <a:bodyPr/>
                    <a:lstStyle/>
                    <a:p>
                      <a:pPr algn="ctr"/>
                      <a:r>
                        <a:rPr lang="en-US" sz="1400" b="1" i="1"/>
                        <a:t>355</a:t>
                      </a:r>
                    </a:p>
                  </a:txBody>
                  <a:tcPr anchor="ctr"/>
                </a:tc>
                <a:tc>
                  <a:txBody>
                    <a:bodyPr/>
                    <a:lstStyle/>
                    <a:p>
                      <a:pPr algn="ctr"/>
                      <a:r>
                        <a:rPr lang="en-US" sz="1400" b="1" i="1"/>
                        <a:t>510</a:t>
                      </a:r>
                    </a:p>
                  </a:txBody>
                  <a:tcPr anchor="ctr"/>
                </a:tc>
                <a:tc>
                  <a:txBody>
                    <a:bodyPr/>
                    <a:lstStyle/>
                    <a:p>
                      <a:pPr algn="ctr"/>
                      <a:r>
                        <a:rPr lang="en-US" sz="1400" b="1" i="1"/>
                        <a:t>640</a:t>
                      </a:r>
                    </a:p>
                  </a:txBody>
                  <a:tcPr anchor="ctr"/>
                </a:tc>
                <a:extLst>
                  <a:ext uri="{0D108BD9-81ED-4DB2-BD59-A6C34878D82A}">
                    <a16:rowId xmlns:a16="http://schemas.microsoft.com/office/drawing/2014/main" val="4053655052"/>
                  </a:ext>
                </a:extLst>
              </a:tr>
              <a:tr h="304993">
                <a:tc>
                  <a:txBody>
                    <a:bodyPr/>
                    <a:lstStyle/>
                    <a:p>
                      <a:r>
                        <a:rPr lang="en-US" sz="1400" b="1"/>
                        <a:t>Total Online</a:t>
                      </a:r>
                    </a:p>
                  </a:txBody>
                  <a:tcPr anchor="ctr"/>
                </a:tc>
                <a:tc>
                  <a:txBody>
                    <a:bodyPr/>
                    <a:lstStyle/>
                    <a:p>
                      <a:pPr algn="ctr"/>
                      <a:r>
                        <a:rPr lang="en-US" sz="1400" b="1"/>
                        <a:t>1,033</a:t>
                      </a:r>
                    </a:p>
                  </a:txBody>
                  <a:tcPr anchor="ctr"/>
                </a:tc>
                <a:tc>
                  <a:txBody>
                    <a:bodyPr/>
                    <a:lstStyle/>
                    <a:p>
                      <a:pPr algn="ctr"/>
                      <a:r>
                        <a:rPr lang="en-US" sz="1400" b="1"/>
                        <a:t>1,168</a:t>
                      </a:r>
                    </a:p>
                  </a:txBody>
                  <a:tcPr anchor="ctr"/>
                </a:tc>
                <a:tc>
                  <a:txBody>
                    <a:bodyPr/>
                    <a:lstStyle/>
                    <a:p>
                      <a:pPr algn="ctr"/>
                      <a:r>
                        <a:rPr lang="en-US" sz="1400" b="1"/>
                        <a:t>1,359</a:t>
                      </a:r>
                    </a:p>
                  </a:txBody>
                  <a:tcPr anchor="ctr"/>
                </a:tc>
                <a:tc>
                  <a:txBody>
                    <a:bodyPr/>
                    <a:lstStyle/>
                    <a:p>
                      <a:pPr algn="ctr"/>
                      <a:r>
                        <a:rPr lang="en-US" sz="1400" b="1"/>
                        <a:t>1,554</a:t>
                      </a:r>
                    </a:p>
                  </a:txBody>
                  <a:tcPr anchor="ctr"/>
                </a:tc>
                <a:tc>
                  <a:txBody>
                    <a:bodyPr/>
                    <a:lstStyle/>
                    <a:p>
                      <a:pPr algn="ctr"/>
                      <a:r>
                        <a:rPr lang="en-US" sz="1400" b="1"/>
                        <a:t>1,764</a:t>
                      </a:r>
                    </a:p>
                  </a:txBody>
                  <a:tcPr anchor="ctr"/>
                </a:tc>
                <a:tc>
                  <a:txBody>
                    <a:bodyPr/>
                    <a:lstStyle/>
                    <a:p>
                      <a:pPr algn="ctr"/>
                      <a:r>
                        <a:rPr lang="en-US" sz="1400" b="1"/>
                        <a:t>1,950</a:t>
                      </a:r>
                    </a:p>
                  </a:txBody>
                  <a:tcPr anchor="ctr"/>
                </a:tc>
                <a:extLst>
                  <a:ext uri="{0D108BD9-81ED-4DB2-BD59-A6C34878D82A}">
                    <a16:rowId xmlns:a16="http://schemas.microsoft.com/office/drawing/2014/main" val="878598716"/>
                  </a:ext>
                </a:extLst>
              </a:tr>
            </a:tbl>
          </a:graphicData>
        </a:graphic>
      </p:graphicFrame>
    </p:spTree>
    <p:extLst>
      <p:ext uri="{BB962C8B-B14F-4D97-AF65-F5344CB8AC3E}">
        <p14:creationId xmlns:p14="http://schemas.microsoft.com/office/powerpoint/2010/main" val="4189724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6D0786-8326-1627-23F1-95C861165CCE}"/>
              </a:ext>
            </a:extLst>
          </p:cNvPr>
          <p:cNvPicPr>
            <a:picLocks noChangeAspect="1"/>
          </p:cNvPicPr>
          <p:nvPr/>
        </p:nvPicPr>
        <p:blipFill rotWithShape="1">
          <a:blip r:embed="rId2"/>
          <a:srcRect l="17754" r="15126"/>
          <a:stretch/>
        </p:blipFill>
        <p:spPr>
          <a:xfrm>
            <a:off x="5185319" y="-29398"/>
            <a:ext cx="7031956" cy="6898492"/>
          </a:xfrm>
          <a:prstGeom prst="rect">
            <a:avLst/>
          </a:prstGeom>
        </p:spPr>
      </p:pic>
      <p:sp>
        <p:nvSpPr>
          <p:cNvPr id="6" name="Rectangle 5">
            <a:extLst>
              <a:ext uri="{FF2B5EF4-FFF2-40B4-BE49-F238E27FC236}">
                <a16:creationId xmlns:a16="http://schemas.microsoft.com/office/drawing/2014/main" id="{257F52C6-54F9-9040-80A8-FF022B6B8A78}"/>
              </a:ext>
            </a:extLst>
          </p:cNvPr>
          <p:cNvSpPr/>
          <p:nvPr/>
        </p:nvSpPr>
        <p:spPr>
          <a:xfrm>
            <a:off x="159766" y="150384"/>
            <a:ext cx="11872468" cy="6551271"/>
          </a:xfrm>
          <a:prstGeom prst="rect">
            <a:avLst/>
          </a:prstGeom>
          <a:noFill/>
          <a:ln w="25400">
            <a:solidFill>
              <a:srgbClr val="C200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 Placeholder 1">
            <a:extLst>
              <a:ext uri="{FF2B5EF4-FFF2-40B4-BE49-F238E27FC236}">
                <a16:creationId xmlns:a16="http://schemas.microsoft.com/office/drawing/2014/main" id="{0BB73047-E12C-FA49-A99F-7A4893D2FDB2}"/>
              </a:ext>
            </a:extLst>
          </p:cNvPr>
          <p:cNvSpPr txBox="1">
            <a:spLocks/>
          </p:cNvSpPr>
          <p:nvPr/>
        </p:nvSpPr>
        <p:spPr>
          <a:xfrm>
            <a:off x="4562" y="121052"/>
            <a:ext cx="5180757" cy="130176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tx1"/>
                </a:solidFill>
                <a:latin typeface="Arial" panose="020B0604020202020204" pitchFamily="34" charset="0"/>
                <a:cs typeface="Arial" panose="020B0604020202020204" pitchFamily="34" charset="0"/>
              </a:rPr>
              <a:t>Enrollment Strategy</a:t>
            </a:r>
            <a:endParaRPr lang="en-US" sz="3600" b="1" dirty="0">
              <a:solidFill>
                <a:schemeClr val="tx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4686F33B-C173-5D45-A60C-118AD3BBAB8F}"/>
              </a:ext>
            </a:extLst>
          </p:cNvPr>
          <p:cNvCxnSpPr>
            <a:cxnSpLocks/>
          </p:cNvCxnSpPr>
          <p:nvPr/>
        </p:nvCxnSpPr>
        <p:spPr>
          <a:xfrm>
            <a:off x="904461" y="1128581"/>
            <a:ext cx="3379304" cy="0"/>
          </a:xfrm>
          <a:prstGeom prst="line">
            <a:avLst/>
          </a:prstGeom>
          <a:ln w="38100">
            <a:solidFill>
              <a:srgbClr val="C2002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67BC34-022C-724B-7E4A-7F572A4947C3}"/>
              </a:ext>
            </a:extLst>
          </p:cNvPr>
          <p:cNvPicPr>
            <a:picLocks noChangeAspect="1"/>
          </p:cNvPicPr>
          <p:nvPr/>
        </p:nvPicPr>
        <p:blipFill>
          <a:blip r:embed="rId3"/>
          <a:stretch>
            <a:fillRect/>
          </a:stretch>
        </p:blipFill>
        <p:spPr>
          <a:xfrm>
            <a:off x="291404" y="6304884"/>
            <a:ext cx="2662812" cy="302064"/>
          </a:xfrm>
          <a:prstGeom prst="rect">
            <a:avLst/>
          </a:prstGeom>
        </p:spPr>
      </p:pic>
      <p:sp>
        <p:nvSpPr>
          <p:cNvPr id="9" name="Slide Number Placeholder 8">
            <a:extLst>
              <a:ext uri="{FF2B5EF4-FFF2-40B4-BE49-F238E27FC236}">
                <a16:creationId xmlns:a16="http://schemas.microsoft.com/office/drawing/2014/main" id="{0797FAF8-CD40-E849-AFAC-A76C47E88925}"/>
              </a:ext>
            </a:extLst>
          </p:cNvPr>
          <p:cNvSpPr>
            <a:spLocks noGrp="1"/>
          </p:cNvSpPr>
          <p:nvPr>
            <p:ph type="sldNum" sz="quarter" idx="12"/>
          </p:nvPr>
        </p:nvSpPr>
        <p:spPr>
          <a:xfrm>
            <a:off x="9228746" y="6319500"/>
            <a:ext cx="2743200" cy="365125"/>
          </a:xfrm>
        </p:spPr>
        <p:txBody>
          <a:bodyPr/>
          <a:lstStyle/>
          <a:p>
            <a:fld id="{35D88863-7221-C04E-8B6E-88D4650A8ECE}" type="slidenum">
              <a:rPr lang="en-US" smtClean="0"/>
              <a:t>36</a:t>
            </a:fld>
            <a:endParaRPr lang="en-US"/>
          </a:p>
        </p:txBody>
      </p:sp>
      <p:sp>
        <p:nvSpPr>
          <p:cNvPr id="15" name="Text Placeholder 1">
            <a:extLst>
              <a:ext uri="{FF2B5EF4-FFF2-40B4-BE49-F238E27FC236}">
                <a16:creationId xmlns:a16="http://schemas.microsoft.com/office/drawing/2014/main" id="{57003F7C-9DD8-0D68-7D33-6689E2B37865}"/>
              </a:ext>
            </a:extLst>
          </p:cNvPr>
          <p:cNvSpPr txBox="1">
            <a:spLocks/>
          </p:cNvSpPr>
          <p:nvPr/>
        </p:nvSpPr>
        <p:spPr>
          <a:xfrm>
            <a:off x="291404" y="1242210"/>
            <a:ext cx="4708874" cy="496795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Font typeface="Arial" panose="020B0604020202020204" pitchFamily="34" charset="0"/>
              <a:buChar char="•"/>
            </a:pPr>
            <a:r>
              <a:rPr lang="en-US" sz="2000" dirty="0">
                <a:solidFill>
                  <a:srgbClr val="000000"/>
                </a:solidFill>
                <a:latin typeface="Merriweather Sans" panose="00000500000000000000" pitchFamily="2" charset="0"/>
              </a:rPr>
              <a:t>Emphasis on letting capacity catch up with market demand.</a:t>
            </a:r>
          </a:p>
          <a:p>
            <a:pPr marL="285750" lvl="0" indent="-285750">
              <a:buFont typeface="Arial" panose="020B0604020202020204" pitchFamily="34" charset="0"/>
              <a:buChar char="•"/>
            </a:pPr>
            <a:endParaRPr lang="en-US" sz="2000" dirty="0">
              <a:solidFill>
                <a:srgbClr val="000000"/>
              </a:solidFill>
              <a:latin typeface="Merriweather Sans" panose="00000500000000000000" pitchFamily="2" charset="0"/>
            </a:endParaRPr>
          </a:p>
          <a:p>
            <a:pPr marL="285750" lvl="0" indent="-285750">
              <a:buFont typeface="Arial" panose="020B0604020202020204" pitchFamily="34" charset="0"/>
              <a:buChar char="•"/>
            </a:pPr>
            <a:r>
              <a:rPr lang="en-US" sz="2000" dirty="0">
                <a:solidFill>
                  <a:srgbClr val="000000"/>
                </a:solidFill>
                <a:latin typeface="Merriweather Sans" panose="00000500000000000000" pitchFamily="2" charset="0"/>
              </a:rPr>
              <a:t>Maintain the size of the first-year class</a:t>
            </a:r>
          </a:p>
          <a:p>
            <a:pPr marL="685800" lvl="1"/>
            <a:endParaRPr lang="en-US" sz="2000" dirty="0">
              <a:solidFill>
                <a:srgbClr val="000000"/>
              </a:solidFill>
              <a:latin typeface="Merriweather Sans" panose="00000500000000000000" pitchFamily="2" charset="0"/>
            </a:endParaRPr>
          </a:p>
          <a:p>
            <a:pPr marL="342900" indent="-342900">
              <a:buFont typeface="Arial" panose="020B0604020202020204" pitchFamily="34" charset="0"/>
              <a:buChar char="•"/>
            </a:pPr>
            <a:r>
              <a:rPr lang="en-US" sz="2000" dirty="0">
                <a:solidFill>
                  <a:srgbClr val="000000"/>
                </a:solidFill>
                <a:latin typeface="Merriweather Sans" panose="00000500000000000000" pitchFamily="2" charset="0"/>
              </a:rPr>
              <a:t>Grow new transfer enrollment in targeted programs with capacity.</a:t>
            </a:r>
          </a:p>
          <a:p>
            <a:pPr lvl="0"/>
            <a:endParaRPr lang="en-US" sz="2000" dirty="0">
              <a:solidFill>
                <a:srgbClr val="000000"/>
              </a:solidFill>
              <a:latin typeface="Merriweather Sans" panose="00000500000000000000" pitchFamily="2" charset="0"/>
            </a:endParaRPr>
          </a:p>
          <a:p>
            <a:pPr marL="342900" lvl="0" indent="-342900">
              <a:buFont typeface="Arial" panose="020B0604020202020204" pitchFamily="34" charset="0"/>
              <a:buChar char="•"/>
            </a:pPr>
            <a:r>
              <a:rPr lang="en-US" sz="2000" dirty="0">
                <a:solidFill>
                  <a:srgbClr val="000000"/>
                </a:solidFill>
                <a:latin typeface="Merriweather Sans" panose="00000500000000000000" pitchFamily="2" charset="0"/>
              </a:rPr>
              <a:t>Grow graduate enrollment in high-demand online programs.</a:t>
            </a:r>
          </a:p>
        </p:txBody>
      </p:sp>
    </p:spTree>
    <p:extLst>
      <p:ext uri="{BB962C8B-B14F-4D97-AF65-F5344CB8AC3E}">
        <p14:creationId xmlns:p14="http://schemas.microsoft.com/office/powerpoint/2010/main" val="2686992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81AD2C13-C370-7711-9F14-3A3A9B4D16E4}"/>
              </a:ext>
            </a:extLst>
          </p:cNvPr>
          <p:cNvPicPr>
            <a:picLocks noChangeAspect="1"/>
          </p:cNvPicPr>
          <p:nvPr/>
        </p:nvPicPr>
        <p:blipFill>
          <a:blip r:embed="rId2"/>
          <a:stretch>
            <a:fillRect/>
          </a:stretch>
        </p:blipFill>
        <p:spPr>
          <a:xfrm>
            <a:off x="-18086" y="-13496"/>
            <a:ext cx="12228173" cy="6884993"/>
          </a:xfrm>
          <a:prstGeom prst="rect">
            <a:avLst/>
          </a:prstGeom>
        </p:spPr>
      </p:pic>
      <p:sp>
        <p:nvSpPr>
          <p:cNvPr id="10" name="Text Placeholder 1">
            <a:extLst>
              <a:ext uri="{FF2B5EF4-FFF2-40B4-BE49-F238E27FC236}">
                <a16:creationId xmlns:a16="http://schemas.microsoft.com/office/drawing/2014/main" id="{F6A27370-2DA7-C44A-8B7F-FCD74183CCE5}"/>
              </a:ext>
            </a:extLst>
          </p:cNvPr>
          <p:cNvSpPr txBox="1">
            <a:spLocks/>
          </p:cNvSpPr>
          <p:nvPr/>
        </p:nvSpPr>
        <p:spPr>
          <a:xfrm>
            <a:off x="118904" y="2002401"/>
            <a:ext cx="11954192" cy="1321714"/>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a:solidFill>
                  <a:schemeClr val="bg1"/>
                </a:solidFill>
                <a:latin typeface="+mj-lt"/>
              </a:rPr>
              <a:t>Questions</a:t>
            </a:r>
          </a:p>
        </p:txBody>
      </p:sp>
      <p:sp>
        <p:nvSpPr>
          <p:cNvPr id="14" name="Rectangle 13">
            <a:extLst>
              <a:ext uri="{FF2B5EF4-FFF2-40B4-BE49-F238E27FC236}">
                <a16:creationId xmlns:a16="http://schemas.microsoft.com/office/drawing/2014/main" id="{A6BB2208-1D3E-AE46-8761-DBCD7C9C9DFF}"/>
              </a:ext>
            </a:extLst>
          </p:cNvPr>
          <p:cNvSpPr/>
          <p:nvPr/>
        </p:nvSpPr>
        <p:spPr>
          <a:xfrm>
            <a:off x="159766" y="150384"/>
            <a:ext cx="11872468" cy="6551271"/>
          </a:xfrm>
          <a:prstGeom prst="rect">
            <a:avLst/>
          </a:pr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12" name="Picture 11">
            <a:extLst>
              <a:ext uri="{FF2B5EF4-FFF2-40B4-BE49-F238E27FC236}">
                <a16:creationId xmlns:a16="http://schemas.microsoft.com/office/drawing/2014/main" id="{A060C2A5-69DB-3345-18C3-9A0F61EA2B2B}"/>
              </a:ext>
            </a:extLst>
          </p:cNvPr>
          <p:cNvPicPr>
            <a:picLocks noChangeAspect="1"/>
          </p:cNvPicPr>
          <p:nvPr/>
        </p:nvPicPr>
        <p:blipFill>
          <a:blip r:embed="rId3"/>
          <a:stretch>
            <a:fillRect/>
          </a:stretch>
        </p:blipFill>
        <p:spPr>
          <a:xfrm flipV="1">
            <a:off x="3940963" y="3397239"/>
            <a:ext cx="4310075" cy="63522"/>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39D17301-E275-1A58-C826-335477D6CE56}"/>
              </a:ext>
            </a:extLst>
          </p:cNvPr>
          <p:cNvPicPr>
            <a:picLocks noChangeAspect="1"/>
          </p:cNvPicPr>
          <p:nvPr/>
        </p:nvPicPr>
        <p:blipFill>
          <a:blip r:embed="rId4"/>
          <a:stretch>
            <a:fillRect/>
          </a:stretch>
        </p:blipFill>
        <p:spPr>
          <a:xfrm>
            <a:off x="4448708" y="4651853"/>
            <a:ext cx="3294585" cy="1077514"/>
          </a:xfrm>
          <a:prstGeom prst="rect">
            <a:avLst/>
          </a:prstGeom>
        </p:spPr>
      </p:pic>
    </p:spTree>
    <p:extLst>
      <p:ext uri="{BB962C8B-B14F-4D97-AF65-F5344CB8AC3E}">
        <p14:creationId xmlns:p14="http://schemas.microsoft.com/office/powerpoint/2010/main" val="324346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A9DCD4-1783-40AE-86AD-D6D1F109B97A}"/>
              </a:ext>
            </a:extLst>
          </p:cNvPr>
          <p:cNvSpPr>
            <a:spLocks noGrp="1"/>
          </p:cNvSpPr>
          <p:nvPr>
            <p:ph type="body" sz="quarter" idx="11"/>
          </p:nvPr>
        </p:nvSpPr>
        <p:spPr/>
        <p:txBody>
          <a:bodyPr/>
          <a:lstStyle/>
          <a:p>
            <a:r>
              <a:rPr lang="en-US" dirty="0"/>
              <a:t>US News Survey</a:t>
            </a:r>
          </a:p>
        </p:txBody>
      </p:sp>
      <p:sp>
        <p:nvSpPr>
          <p:cNvPr id="3" name="Text Placeholder 2">
            <a:extLst>
              <a:ext uri="{FF2B5EF4-FFF2-40B4-BE49-F238E27FC236}">
                <a16:creationId xmlns:a16="http://schemas.microsoft.com/office/drawing/2014/main" id="{51F2142F-ADC6-428F-828E-F92DD50631C7}"/>
              </a:ext>
            </a:extLst>
          </p:cNvPr>
          <p:cNvSpPr>
            <a:spLocks noGrp="1"/>
          </p:cNvSpPr>
          <p:nvPr>
            <p:ph type="body" sz="quarter" idx="12"/>
          </p:nvPr>
        </p:nvSpPr>
        <p:spPr/>
        <p:txBody>
          <a:bodyPr/>
          <a:lstStyle/>
          <a:p>
            <a:r>
              <a:rPr lang="en-US" b="1" dirty="0"/>
              <a:t>Georgia National Universities</a:t>
            </a:r>
          </a:p>
          <a:p>
            <a:r>
              <a:rPr lang="en-US" dirty="0"/>
              <a:t>Augusta University			5	4	3	2	1	Don’t Know</a:t>
            </a:r>
          </a:p>
          <a:p>
            <a:r>
              <a:rPr lang="en-US" dirty="0" err="1"/>
              <a:t>Brenau</a:t>
            </a:r>
            <a:r>
              <a:rPr lang="en-US" dirty="0"/>
              <a:t> University			5	4	3	2	1	Don’t Know</a:t>
            </a:r>
          </a:p>
          <a:p>
            <a:r>
              <a:rPr lang="en-US" dirty="0"/>
              <a:t>Clark Atlanta University		5	4	3	2	1	Don’t Know</a:t>
            </a:r>
          </a:p>
          <a:p>
            <a:r>
              <a:rPr lang="en-US" dirty="0"/>
              <a:t>Emory University			5	4	3	2	1	Don’t Know</a:t>
            </a:r>
          </a:p>
          <a:p>
            <a:r>
              <a:rPr lang="en-US" dirty="0"/>
              <a:t>Georgia Institute of Technology	5	4	3	2	1	Don’t Know</a:t>
            </a:r>
          </a:p>
          <a:p>
            <a:r>
              <a:rPr lang="en-US" dirty="0"/>
              <a:t>Georgia Southern University		5	4	3	2	1	Don’t Know</a:t>
            </a:r>
          </a:p>
          <a:p>
            <a:r>
              <a:rPr lang="en-US" dirty="0"/>
              <a:t>Georgia State University		5	4	3	2	1	Don’t Know</a:t>
            </a:r>
          </a:p>
          <a:p>
            <a:r>
              <a:rPr lang="en-US" dirty="0"/>
              <a:t>Kennesaw State University		5	4	3	2	1	Don’t Know</a:t>
            </a:r>
          </a:p>
          <a:p>
            <a:r>
              <a:rPr lang="en-US" dirty="0"/>
              <a:t>Mercer University			5	4	3	2	1	Don’t Know</a:t>
            </a:r>
          </a:p>
          <a:p>
            <a:r>
              <a:rPr lang="en-US" dirty="0"/>
              <a:t>University of Georgia			5	4	3	2	1	Don’t Know</a:t>
            </a:r>
          </a:p>
          <a:p>
            <a:r>
              <a:rPr lang="en-US" dirty="0"/>
              <a:t>University of West Georgia		5	4	3	2	1	Don’t Know</a:t>
            </a:r>
          </a:p>
          <a:p>
            <a:r>
              <a:rPr lang="en-US" dirty="0"/>
              <a:t>Valdosta State University		5	4	3	2	1	Don’t Know</a:t>
            </a:r>
          </a:p>
          <a:p>
            <a:endParaRPr lang="en-US" b="1" dirty="0"/>
          </a:p>
        </p:txBody>
      </p:sp>
      <p:sp>
        <p:nvSpPr>
          <p:cNvPr id="4" name="Text Placeholder 3">
            <a:extLst>
              <a:ext uri="{FF2B5EF4-FFF2-40B4-BE49-F238E27FC236}">
                <a16:creationId xmlns:a16="http://schemas.microsoft.com/office/drawing/2014/main" id="{EB62B819-BB4B-49B8-9854-7515EB59DBD1}"/>
              </a:ext>
            </a:extLst>
          </p:cNvPr>
          <p:cNvSpPr>
            <a:spLocks noGrp="1"/>
          </p:cNvSpPr>
          <p:nvPr>
            <p:ph type="body" sz="quarter" idx="13"/>
          </p:nvPr>
        </p:nvSpPr>
        <p:spPr/>
        <p:txBody>
          <a:bodyPr>
            <a:normAutofit fontScale="85000" lnSpcReduction="20000"/>
          </a:bodyPr>
          <a:lstStyle/>
          <a:p>
            <a:endParaRPr lang="en-US"/>
          </a:p>
        </p:txBody>
      </p:sp>
    </p:spTree>
    <p:extLst>
      <p:ext uri="{BB962C8B-B14F-4D97-AF65-F5344CB8AC3E}">
        <p14:creationId xmlns:p14="http://schemas.microsoft.com/office/powerpoint/2010/main" val="316449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3D53C-6720-4682-82D7-F72CC5F68157}"/>
              </a:ext>
            </a:extLst>
          </p:cNvPr>
          <p:cNvSpPr>
            <a:spLocks noGrp="1"/>
          </p:cNvSpPr>
          <p:nvPr>
            <p:ph type="body" sz="quarter" idx="11"/>
          </p:nvPr>
        </p:nvSpPr>
        <p:spPr/>
        <p:txBody>
          <a:bodyPr/>
          <a:lstStyle/>
          <a:p>
            <a:r>
              <a:rPr lang="en-US" dirty="0"/>
              <a:t>US News Survey Peer Assessment</a:t>
            </a:r>
          </a:p>
        </p:txBody>
      </p:sp>
      <p:sp>
        <p:nvSpPr>
          <p:cNvPr id="3" name="Text Placeholder 2">
            <a:extLst>
              <a:ext uri="{FF2B5EF4-FFF2-40B4-BE49-F238E27FC236}">
                <a16:creationId xmlns:a16="http://schemas.microsoft.com/office/drawing/2014/main" id="{8823FE20-380F-4AB8-B0F8-468EA94649C7}"/>
              </a:ext>
            </a:extLst>
          </p:cNvPr>
          <p:cNvSpPr>
            <a:spLocks noGrp="1"/>
          </p:cNvSpPr>
          <p:nvPr>
            <p:ph type="body" sz="quarter" idx="12"/>
          </p:nvPr>
        </p:nvSpPr>
        <p:spPr/>
        <p:txBody>
          <a:bodyPr/>
          <a:lstStyle/>
          <a:p>
            <a:r>
              <a:rPr lang="en-US" b="1" dirty="0"/>
              <a:t>Georgia National University		2024 Peer Assessment</a:t>
            </a:r>
          </a:p>
          <a:p>
            <a:r>
              <a:rPr lang="en-US" dirty="0"/>
              <a:t>Georgia Institute of Technology		4.3</a:t>
            </a:r>
          </a:p>
          <a:p>
            <a:r>
              <a:rPr lang="en-US" dirty="0"/>
              <a:t>Emory University				4.2</a:t>
            </a:r>
          </a:p>
          <a:p>
            <a:r>
              <a:rPr lang="en-US" dirty="0"/>
              <a:t>University of Georgia				3.7</a:t>
            </a:r>
          </a:p>
          <a:p>
            <a:r>
              <a:rPr lang="en-US" dirty="0"/>
              <a:t>Georgia State University			3.0</a:t>
            </a:r>
          </a:p>
          <a:p>
            <a:r>
              <a:rPr lang="en-US" dirty="0"/>
              <a:t>Mercer University				2.6</a:t>
            </a:r>
          </a:p>
          <a:p>
            <a:r>
              <a:rPr lang="en-US" dirty="0"/>
              <a:t>Georgia Southern University			2.5</a:t>
            </a:r>
          </a:p>
          <a:p>
            <a:r>
              <a:rPr lang="en-US" dirty="0"/>
              <a:t>Kennesaw State University			2.5</a:t>
            </a:r>
          </a:p>
          <a:p>
            <a:r>
              <a:rPr lang="en-US" dirty="0"/>
              <a:t>Clark Atlanta University			2.3</a:t>
            </a:r>
          </a:p>
          <a:p>
            <a:r>
              <a:rPr lang="en-US" dirty="0"/>
              <a:t>Augusta University				2.2</a:t>
            </a:r>
          </a:p>
          <a:p>
            <a:r>
              <a:rPr lang="en-US" dirty="0"/>
              <a:t>Valdosta State University			2.2</a:t>
            </a:r>
          </a:p>
          <a:p>
            <a:r>
              <a:rPr lang="en-US" dirty="0"/>
              <a:t>University of West Georgia			2.1</a:t>
            </a:r>
          </a:p>
          <a:p>
            <a:r>
              <a:rPr lang="en-US" dirty="0" err="1"/>
              <a:t>Brenau</a:t>
            </a:r>
            <a:r>
              <a:rPr lang="en-US" dirty="0"/>
              <a:t> University				1.8</a:t>
            </a:r>
          </a:p>
          <a:p>
            <a:endParaRPr lang="en-US" dirty="0"/>
          </a:p>
        </p:txBody>
      </p:sp>
      <p:sp>
        <p:nvSpPr>
          <p:cNvPr id="4" name="Text Placeholder 3">
            <a:extLst>
              <a:ext uri="{FF2B5EF4-FFF2-40B4-BE49-F238E27FC236}">
                <a16:creationId xmlns:a16="http://schemas.microsoft.com/office/drawing/2014/main" id="{4723D4C6-93D2-4A59-829D-7F0408318FEB}"/>
              </a:ext>
            </a:extLst>
          </p:cNvPr>
          <p:cNvSpPr>
            <a:spLocks noGrp="1"/>
          </p:cNvSpPr>
          <p:nvPr>
            <p:ph type="body" sz="quarter" idx="13"/>
          </p:nvPr>
        </p:nvSpPr>
        <p:spPr/>
        <p:txBody>
          <a:bodyPr>
            <a:normAutofit fontScale="85000" lnSpcReduction="20000"/>
          </a:bodyPr>
          <a:lstStyle/>
          <a:p>
            <a:endParaRPr lang="en-US"/>
          </a:p>
        </p:txBody>
      </p:sp>
    </p:spTree>
    <p:extLst>
      <p:ext uri="{BB962C8B-B14F-4D97-AF65-F5344CB8AC3E}">
        <p14:creationId xmlns:p14="http://schemas.microsoft.com/office/powerpoint/2010/main" val="2537524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C620D-1A1A-4672-8DBC-5149942E7C61}"/>
              </a:ext>
            </a:extLst>
          </p:cNvPr>
          <p:cNvSpPr>
            <a:spLocks noGrp="1"/>
          </p:cNvSpPr>
          <p:nvPr>
            <p:ph type="body" sz="quarter" idx="11"/>
          </p:nvPr>
        </p:nvSpPr>
        <p:spPr/>
        <p:txBody>
          <a:bodyPr/>
          <a:lstStyle/>
          <a:p>
            <a:r>
              <a:rPr lang="en-US" dirty="0"/>
              <a:t>US. News Peer Rankings Survey</a:t>
            </a:r>
          </a:p>
        </p:txBody>
      </p:sp>
      <p:sp>
        <p:nvSpPr>
          <p:cNvPr id="3" name="Text Placeholder 2">
            <a:extLst>
              <a:ext uri="{FF2B5EF4-FFF2-40B4-BE49-F238E27FC236}">
                <a16:creationId xmlns:a16="http://schemas.microsoft.com/office/drawing/2014/main" id="{B9EEF92A-17AB-497B-95D8-3D71AD9786A3}"/>
              </a:ext>
            </a:extLst>
          </p:cNvPr>
          <p:cNvSpPr>
            <a:spLocks noGrp="1"/>
          </p:cNvSpPr>
          <p:nvPr>
            <p:ph type="body" sz="quarter" idx="12"/>
          </p:nvPr>
        </p:nvSpPr>
        <p:spPr>
          <a:xfrm>
            <a:off x="672847" y="1406524"/>
            <a:ext cx="4288620" cy="4664075"/>
          </a:xfrm>
        </p:spPr>
        <p:txBody>
          <a:bodyPr>
            <a:normAutofit fontScale="92500" lnSpcReduction="10000"/>
          </a:bodyPr>
          <a:lstStyle/>
          <a:p>
            <a:r>
              <a:rPr lang="en-US" u="sng" dirty="0"/>
              <a:t>SEC University	   Avg. Peer Score</a:t>
            </a:r>
          </a:p>
          <a:p>
            <a:r>
              <a:rPr lang="en-US" dirty="0"/>
              <a:t>Vanderbilt		4.3</a:t>
            </a:r>
          </a:p>
          <a:p>
            <a:r>
              <a:rPr lang="en-US" dirty="0"/>
              <a:t>Texas			4.2</a:t>
            </a:r>
          </a:p>
          <a:p>
            <a:r>
              <a:rPr lang="en-US" dirty="0"/>
              <a:t>Florida			3.8</a:t>
            </a:r>
          </a:p>
          <a:p>
            <a:r>
              <a:rPr lang="en-US" dirty="0">
                <a:solidFill>
                  <a:srgbClr val="FF0000"/>
                </a:solidFill>
              </a:rPr>
              <a:t>Georgia			3.7</a:t>
            </a:r>
          </a:p>
          <a:p>
            <a:r>
              <a:rPr lang="en-US" dirty="0"/>
              <a:t>Texas A&amp;M		3.7</a:t>
            </a:r>
          </a:p>
          <a:p>
            <a:r>
              <a:rPr lang="en-US" dirty="0"/>
              <a:t>Auburn			3.3</a:t>
            </a:r>
          </a:p>
          <a:p>
            <a:r>
              <a:rPr lang="en-US" dirty="0"/>
              <a:t>Missouri		3.3</a:t>
            </a:r>
          </a:p>
          <a:p>
            <a:r>
              <a:rPr lang="en-US" dirty="0"/>
              <a:t>Tennessee		3.3</a:t>
            </a:r>
          </a:p>
          <a:p>
            <a:r>
              <a:rPr lang="en-US" dirty="0"/>
              <a:t>Alabama		3.2</a:t>
            </a:r>
          </a:p>
          <a:p>
            <a:r>
              <a:rPr lang="en-US" dirty="0"/>
              <a:t>Kentucky		3.2</a:t>
            </a:r>
          </a:p>
          <a:p>
            <a:r>
              <a:rPr lang="en-US" dirty="0"/>
              <a:t>Oklahoma		3.2</a:t>
            </a:r>
          </a:p>
          <a:p>
            <a:r>
              <a:rPr lang="en-US" dirty="0"/>
              <a:t>South Carolina		3.2</a:t>
            </a:r>
          </a:p>
          <a:p>
            <a:r>
              <a:rPr lang="en-US" dirty="0"/>
              <a:t>Arkansas		3.1</a:t>
            </a:r>
          </a:p>
          <a:p>
            <a:r>
              <a:rPr lang="en-US" dirty="0"/>
              <a:t>Ole Miss		3.0</a:t>
            </a:r>
          </a:p>
          <a:p>
            <a:r>
              <a:rPr lang="en-US" dirty="0"/>
              <a:t>LSU			2.9</a:t>
            </a:r>
          </a:p>
          <a:p>
            <a:r>
              <a:rPr lang="en-US" dirty="0"/>
              <a:t>Miss St			2.7</a:t>
            </a:r>
          </a:p>
          <a:p>
            <a:endParaRPr lang="en-US" dirty="0"/>
          </a:p>
        </p:txBody>
      </p:sp>
      <p:sp>
        <p:nvSpPr>
          <p:cNvPr id="4" name="Text Placeholder 3">
            <a:extLst>
              <a:ext uri="{FF2B5EF4-FFF2-40B4-BE49-F238E27FC236}">
                <a16:creationId xmlns:a16="http://schemas.microsoft.com/office/drawing/2014/main" id="{2E1150A9-6018-42B9-8D43-D9C18FF94B9E}"/>
              </a:ext>
            </a:extLst>
          </p:cNvPr>
          <p:cNvSpPr>
            <a:spLocks noGrp="1"/>
          </p:cNvSpPr>
          <p:nvPr>
            <p:ph type="body" sz="quarter" idx="13"/>
          </p:nvPr>
        </p:nvSpPr>
        <p:spPr/>
        <p:txBody>
          <a:bodyPr>
            <a:normAutofit fontScale="85000" lnSpcReduction="20000"/>
          </a:bodyPr>
          <a:lstStyle/>
          <a:p>
            <a:endParaRPr lang="en-US"/>
          </a:p>
        </p:txBody>
      </p:sp>
      <p:sp>
        <p:nvSpPr>
          <p:cNvPr id="8" name="TextBox 7">
            <a:extLst>
              <a:ext uri="{FF2B5EF4-FFF2-40B4-BE49-F238E27FC236}">
                <a16:creationId xmlns:a16="http://schemas.microsoft.com/office/drawing/2014/main" id="{73BFCC12-FA53-481F-8991-74F1CB3F9246}"/>
              </a:ext>
            </a:extLst>
          </p:cNvPr>
          <p:cNvSpPr txBox="1"/>
          <p:nvPr/>
        </p:nvSpPr>
        <p:spPr>
          <a:xfrm>
            <a:off x="5638800" y="1490133"/>
            <a:ext cx="5429720" cy="3970318"/>
          </a:xfrm>
          <a:prstGeom prst="rect">
            <a:avLst/>
          </a:prstGeom>
          <a:noFill/>
        </p:spPr>
        <p:txBody>
          <a:bodyPr wrap="square" rtlCol="0">
            <a:spAutoFit/>
          </a:bodyPr>
          <a:lstStyle/>
          <a:p>
            <a:r>
              <a:rPr lang="en-US" dirty="0"/>
              <a:t>Annual Survey of Presidents, Provosts, and “Deans of Admissions” rate the academic quality of peer institutions.</a:t>
            </a:r>
          </a:p>
          <a:p>
            <a:endParaRPr lang="en-US" dirty="0"/>
          </a:p>
          <a:p>
            <a:r>
              <a:rPr lang="en-US" dirty="0"/>
              <a:t>The survey makes up 20% of the total rankings.</a:t>
            </a:r>
          </a:p>
          <a:p>
            <a:endParaRPr lang="en-US" dirty="0"/>
          </a:p>
          <a:p>
            <a:r>
              <a:rPr lang="en-US" dirty="0"/>
              <a:t>Of the 4,734 academics who were sent the survey, 1,458 responded (30.8 response rate).</a:t>
            </a:r>
          </a:p>
          <a:p>
            <a:endParaRPr lang="en-US" dirty="0"/>
          </a:p>
          <a:p>
            <a:r>
              <a:rPr lang="en-US" dirty="0"/>
              <a:t>Best undergraduate program rankings are based </a:t>
            </a:r>
            <a:r>
              <a:rPr lang="en-US" u="sng" dirty="0"/>
              <a:t>solely</a:t>
            </a:r>
            <a:r>
              <a:rPr lang="en-US" dirty="0"/>
              <a:t> on the judgements of deans and senior faculty members at peer institutions who participated in a peer assessment survey.</a:t>
            </a:r>
          </a:p>
          <a:p>
            <a:endParaRPr lang="en-US" dirty="0"/>
          </a:p>
        </p:txBody>
      </p:sp>
    </p:spTree>
    <p:extLst>
      <p:ext uri="{BB962C8B-B14F-4D97-AF65-F5344CB8AC3E}">
        <p14:creationId xmlns:p14="http://schemas.microsoft.com/office/powerpoint/2010/main" val="3200096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B4347-0C76-447A-A70D-F419DCF7EE11}"/>
              </a:ext>
            </a:extLst>
          </p:cNvPr>
          <p:cNvSpPr>
            <a:spLocks noGrp="1"/>
          </p:cNvSpPr>
          <p:nvPr>
            <p:ph type="body" sz="quarter" idx="11"/>
          </p:nvPr>
        </p:nvSpPr>
        <p:spPr/>
        <p:txBody>
          <a:bodyPr/>
          <a:lstStyle/>
          <a:p>
            <a:r>
              <a:rPr lang="en-US" dirty="0"/>
              <a:t>Relative Market Position (Draw Rate)</a:t>
            </a:r>
          </a:p>
        </p:txBody>
      </p:sp>
      <p:sp>
        <p:nvSpPr>
          <p:cNvPr id="4" name="Text Placeholder 3">
            <a:extLst>
              <a:ext uri="{FF2B5EF4-FFF2-40B4-BE49-F238E27FC236}">
                <a16:creationId xmlns:a16="http://schemas.microsoft.com/office/drawing/2014/main" id="{ED1446F5-4BBF-4AF8-B13C-A0BAB39E2C50}"/>
              </a:ext>
            </a:extLst>
          </p:cNvPr>
          <p:cNvSpPr>
            <a:spLocks noGrp="1"/>
          </p:cNvSpPr>
          <p:nvPr>
            <p:ph type="body" sz="quarter" idx="13"/>
          </p:nvPr>
        </p:nvSpPr>
        <p:spPr/>
        <p:txBody>
          <a:bodyPr>
            <a:normAutofit fontScale="85000" lnSpcReduction="20000"/>
          </a:bodyPr>
          <a:lstStyle/>
          <a:p>
            <a:endParaRPr lang="en-US"/>
          </a:p>
        </p:txBody>
      </p:sp>
      <p:graphicFrame>
        <p:nvGraphicFramePr>
          <p:cNvPr id="9" name="Chart 8">
            <a:extLst>
              <a:ext uri="{FF2B5EF4-FFF2-40B4-BE49-F238E27FC236}">
                <a16:creationId xmlns:a16="http://schemas.microsoft.com/office/drawing/2014/main" id="{ECE36514-E8C6-488F-8CCF-C97AA1D06500}"/>
              </a:ext>
            </a:extLst>
          </p:cNvPr>
          <p:cNvGraphicFramePr/>
          <p:nvPr>
            <p:extLst>
              <p:ext uri="{D42A27DB-BD31-4B8C-83A1-F6EECF244321}">
                <p14:modId xmlns:p14="http://schemas.microsoft.com/office/powerpoint/2010/main" val="2460616396"/>
              </p:ext>
            </p:extLst>
          </p:nvPr>
        </p:nvGraphicFramePr>
        <p:xfrm>
          <a:off x="640556" y="1406525"/>
          <a:ext cx="10910888"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9489E792-373E-4D5E-8075-815E8932C446}"/>
              </a:ext>
            </a:extLst>
          </p:cNvPr>
          <p:cNvSpPr txBox="1"/>
          <p:nvPr/>
        </p:nvSpPr>
        <p:spPr>
          <a:xfrm>
            <a:off x="6128290" y="2293283"/>
            <a:ext cx="1897811" cy="1200329"/>
          </a:xfrm>
          <a:prstGeom prst="rect">
            <a:avLst/>
          </a:prstGeom>
          <a:noFill/>
        </p:spPr>
        <p:txBody>
          <a:bodyPr wrap="square" rtlCol="0">
            <a:spAutoFit/>
          </a:bodyPr>
          <a:lstStyle/>
          <a:p>
            <a:pPr algn="ctr"/>
            <a:r>
              <a:rPr lang="en-US" u="sng" dirty="0"/>
              <a:t>Georgia</a:t>
            </a:r>
            <a:r>
              <a:rPr lang="en-US" dirty="0"/>
              <a:t>	</a:t>
            </a:r>
            <a:endParaRPr lang="en-US" u="sng" dirty="0"/>
          </a:p>
          <a:p>
            <a:r>
              <a:rPr lang="en-US" dirty="0"/>
              <a:t>Admit = 43%</a:t>
            </a:r>
          </a:p>
          <a:p>
            <a:r>
              <a:rPr lang="en-US" dirty="0"/>
              <a:t>Yield = 38%</a:t>
            </a:r>
          </a:p>
          <a:p>
            <a:r>
              <a:rPr lang="en-US" dirty="0"/>
              <a:t>38%/43% = 0.9 </a:t>
            </a:r>
          </a:p>
        </p:txBody>
      </p:sp>
      <p:sp>
        <p:nvSpPr>
          <p:cNvPr id="11" name="TextBox 10">
            <a:extLst>
              <a:ext uri="{FF2B5EF4-FFF2-40B4-BE49-F238E27FC236}">
                <a16:creationId xmlns:a16="http://schemas.microsoft.com/office/drawing/2014/main" id="{7002A58D-747E-4FA6-9A64-06C9FBFCF8B6}"/>
              </a:ext>
            </a:extLst>
          </p:cNvPr>
          <p:cNvSpPr txBox="1"/>
          <p:nvPr/>
        </p:nvSpPr>
        <p:spPr>
          <a:xfrm>
            <a:off x="8026101" y="2293282"/>
            <a:ext cx="1897811" cy="1200329"/>
          </a:xfrm>
          <a:prstGeom prst="rect">
            <a:avLst/>
          </a:prstGeom>
          <a:noFill/>
        </p:spPr>
        <p:txBody>
          <a:bodyPr wrap="square" rtlCol="0">
            <a:spAutoFit/>
          </a:bodyPr>
          <a:lstStyle/>
          <a:p>
            <a:pPr algn="ctr"/>
            <a:r>
              <a:rPr lang="en-US" u="sng" dirty="0"/>
              <a:t>Auburn</a:t>
            </a:r>
            <a:r>
              <a:rPr lang="en-US" dirty="0"/>
              <a:t>	</a:t>
            </a:r>
            <a:endParaRPr lang="en-US" u="sng" dirty="0"/>
          </a:p>
          <a:p>
            <a:r>
              <a:rPr lang="en-US" dirty="0"/>
              <a:t>Admit = 44%</a:t>
            </a:r>
          </a:p>
          <a:p>
            <a:r>
              <a:rPr lang="en-US" dirty="0"/>
              <a:t>Yield = 27%</a:t>
            </a:r>
          </a:p>
          <a:p>
            <a:r>
              <a:rPr lang="en-US" dirty="0"/>
              <a:t>27%/44% = 0.6 </a:t>
            </a:r>
          </a:p>
        </p:txBody>
      </p:sp>
    </p:spTree>
    <p:extLst>
      <p:ext uri="{BB962C8B-B14F-4D97-AF65-F5344CB8AC3E}">
        <p14:creationId xmlns:p14="http://schemas.microsoft.com/office/powerpoint/2010/main" val="3196143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E6D192-DDA5-447C-9060-92F3C2A5B84C}"/>
              </a:ext>
            </a:extLst>
          </p:cNvPr>
          <p:cNvSpPr>
            <a:spLocks noGrp="1"/>
          </p:cNvSpPr>
          <p:nvPr>
            <p:ph type="body" sz="quarter" idx="15"/>
          </p:nvPr>
        </p:nvSpPr>
        <p:spPr>
          <a:xfrm>
            <a:off x="677917" y="2628714"/>
            <a:ext cx="3328362" cy="1600572"/>
          </a:xfrm>
        </p:spPr>
        <p:txBody>
          <a:bodyPr>
            <a:normAutofit/>
          </a:bodyPr>
          <a:lstStyle/>
          <a:p>
            <a:r>
              <a:rPr lang="en-US" sz="3900" dirty="0"/>
              <a:t>Competitors</a:t>
            </a:r>
          </a:p>
        </p:txBody>
      </p:sp>
      <p:pic>
        <p:nvPicPr>
          <p:cNvPr id="2052" name="Picture 4" descr="UGA ranked 10th among public universities in the U.S. by Niche">
            <a:extLst>
              <a:ext uri="{FF2B5EF4-FFF2-40B4-BE49-F238E27FC236}">
                <a16:creationId xmlns:a16="http://schemas.microsoft.com/office/drawing/2014/main" id="{9912E8E0-E654-494F-B6EA-C6B306A738EC}"/>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2964" r="129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80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0EE839-53D1-43BF-BC08-26C11583B355}"/>
              </a:ext>
            </a:extLst>
          </p:cNvPr>
          <p:cNvSpPr>
            <a:spLocks noGrp="1"/>
          </p:cNvSpPr>
          <p:nvPr>
            <p:ph type="body" sz="quarter" idx="14"/>
          </p:nvPr>
        </p:nvSpPr>
        <p:spPr/>
        <p:txBody>
          <a:bodyPr/>
          <a:lstStyle/>
          <a:p>
            <a:r>
              <a:rPr lang="en-US" dirty="0"/>
              <a:t>Overall Competitors (2018-2022)</a:t>
            </a:r>
          </a:p>
        </p:txBody>
      </p:sp>
      <p:sp>
        <p:nvSpPr>
          <p:cNvPr id="7" name="Text Placeholder 6">
            <a:extLst>
              <a:ext uri="{FF2B5EF4-FFF2-40B4-BE49-F238E27FC236}">
                <a16:creationId xmlns:a16="http://schemas.microsoft.com/office/drawing/2014/main" id="{97C7CF2C-6B76-40AF-B386-58FAD68679F2}"/>
              </a:ext>
            </a:extLst>
          </p:cNvPr>
          <p:cNvSpPr>
            <a:spLocks noGrp="1"/>
          </p:cNvSpPr>
          <p:nvPr>
            <p:ph type="body" sz="quarter" idx="15"/>
          </p:nvPr>
        </p:nvSpPr>
        <p:spPr/>
        <p:txBody>
          <a:bodyPr>
            <a:normAutofit lnSpcReduction="10000"/>
          </a:bodyPr>
          <a:lstStyle/>
          <a:p>
            <a:pPr marL="457200" indent="-457200">
              <a:buAutoNum type="arabicPeriod"/>
            </a:pPr>
            <a:r>
              <a:rPr lang="en-US" dirty="0"/>
              <a:t>Georgia Tech</a:t>
            </a:r>
          </a:p>
          <a:p>
            <a:pPr marL="457200" indent="-457200">
              <a:buAutoNum type="arabicPeriod"/>
            </a:pPr>
            <a:r>
              <a:rPr lang="en-US" dirty="0"/>
              <a:t>Florida</a:t>
            </a:r>
          </a:p>
          <a:p>
            <a:pPr marL="457200" indent="-457200">
              <a:buAutoNum type="arabicPeriod"/>
            </a:pPr>
            <a:r>
              <a:rPr lang="en-US" dirty="0"/>
              <a:t>North Carolina</a:t>
            </a:r>
          </a:p>
          <a:p>
            <a:pPr marL="457200" indent="-457200">
              <a:buAutoNum type="arabicPeriod"/>
            </a:pPr>
            <a:r>
              <a:rPr lang="en-US" dirty="0"/>
              <a:t>Clemson</a:t>
            </a:r>
          </a:p>
          <a:p>
            <a:pPr marL="457200" indent="-457200">
              <a:buAutoNum type="arabicPeriod"/>
            </a:pPr>
            <a:r>
              <a:rPr lang="en-US" dirty="0"/>
              <a:t>South Carolina</a:t>
            </a:r>
          </a:p>
          <a:p>
            <a:pPr marL="457200" indent="-457200">
              <a:buAutoNum type="arabicPeriod"/>
            </a:pPr>
            <a:r>
              <a:rPr lang="en-US" dirty="0"/>
              <a:t>Virginia</a:t>
            </a:r>
          </a:p>
          <a:p>
            <a:pPr marL="457200" indent="-457200">
              <a:buAutoNum type="arabicPeriod"/>
            </a:pPr>
            <a:r>
              <a:rPr lang="en-US" dirty="0"/>
              <a:t>Florida State</a:t>
            </a:r>
          </a:p>
          <a:p>
            <a:pPr marL="457200" indent="-457200">
              <a:buAutoNum type="arabicPeriod"/>
            </a:pPr>
            <a:r>
              <a:rPr lang="en-US" dirty="0"/>
              <a:t>Texas</a:t>
            </a:r>
          </a:p>
          <a:p>
            <a:pPr marL="457200" indent="-457200">
              <a:buAutoNum type="arabicPeriod"/>
            </a:pPr>
            <a:r>
              <a:rPr lang="en-US" dirty="0"/>
              <a:t>Alabama</a:t>
            </a:r>
          </a:p>
          <a:p>
            <a:pPr marL="457200" indent="-457200">
              <a:buAutoNum type="arabicPeriod"/>
            </a:pPr>
            <a:r>
              <a:rPr lang="en-US" dirty="0"/>
              <a:t>Auburn</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
        <p:nvSpPr>
          <p:cNvPr id="5" name="Text Placeholder 4">
            <a:extLst>
              <a:ext uri="{FF2B5EF4-FFF2-40B4-BE49-F238E27FC236}">
                <a16:creationId xmlns:a16="http://schemas.microsoft.com/office/drawing/2014/main" id="{5BB7D150-C711-4F94-AAB5-8511005952D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75818341"/>
      </p:ext>
    </p:extLst>
  </p:cSld>
  <p:clrMapOvr>
    <a:masterClrMapping/>
  </p:clrMapOvr>
</p:sld>
</file>

<file path=ppt/theme/theme1.xml><?xml version="1.0" encoding="utf-8"?>
<a:theme xmlns:a="http://schemas.openxmlformats.org/drawingml/2006/main" name="Office Theme">
  <a:themeElements>
    <a:clrScheme name="GEORGIA BRAND">
      <a:dk1>
        <a:srgbClr val="000000"/>
      </a:dk1>
      <a:lt1>
        <a:srgbClr val="FFFFFF"/>
      </a:lt1>
      <a:dk2>
        <a:srgbClr val="BA0C2F"/>
      </a:dk2>
      <a:lt2>
        <a:srgbClr val="D6D2C4"/>
      </a:lt2>
      <a:accent1>
        <a:srgbClr val="9EA2A2"/>
      </a:accent1>
      <a:accent2>
        <a:srgbClr val="66435A"/>
      </a:accent2>
      <a:accent3>
        <a:srgbClr val="BFB800"/>
      </a:accent3>
      <a:accent4>
        <a:srgbClr val="00677F"/>
      </a:accent4>
      <a:accent5>
        <a:srgbClr val="776E64"/>
      </a:accent5>
      <a:accent6>
        <a:srgbClr val="FFCD00"/>
      </a:accent6>
      <a:hlink>
        <a:srgbClr val="00A3AD"/>
      </a:hlink>
      <a:folHlink>
        <a:srgbClr val="594A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75A3971A-9FDF-7E46-B0F4-2AEE15E264E1}" vid="{F338F0B1-766B-4248-A4B5-078E000234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2c7cb53-33c7-4f4e-a64d-72d5e2f4d21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CC3C916FF43D46BECCFD874DEE67AF" ma:contentTypeVersion="17" ma:contentTypeDescription="Create a new document." ma:contentTypeScope="" ma:versionID="676dc566603669798651abe720a56190">
  <xsd:schema xmlns:xsd="http://www.w3.org/2001/XMLSchema" xmlns:xs="http://www.w3.org/2001/XMLSchema" xmlns:p="http://schemas.microsoft.com/office/2006/metadata/properties" xmlns:ns1="http://schemas.microsoft.com/sharepoint/v3" xmlns:ns3="02c7cb53-33c7-4f4e-a64d-72d5e2f4d21d" xmlns:ns4="d1b52797-29f8-463a-ba2e-12622fc74fb4" targetNamespace="http://schemas.microsoft.com/office/2006/metadata/properties" ma:root="true" ma:fieldsID="35dce9c79cb1a5ba0aa240a1bc14b414" ns1:_="" ns3:_="" ns4:_="">
    <xsd:import namespace="http://schemas.microsoft.com/sharepoint/v3"/>
    <xsd:import namespace="02c7cb53-33c7-4f4e-a64d-72d5e2f4d21d"/>
    <xsd:import namespace="d1b52797-29f8-463a-ba2e-12622fc74fb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LengthInSecond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c7cb53-33c7-4f4e-a64d-72d5e2f4d2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b52797-29f8-463a-ba2e-12622fc74fb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BA2B8D-B8FF-4346-A8EE-22B4D205997E}">
  <ds:schemaRefs>
    <ds:schemaRef ds:uri="http://schemas.microsoft.com/sharepoint/v3/contenttype/forms"/>
  </ds:schemaRefs>
</ds:datastoreItem>
</file>

<file path=customXml/itemProps2.xml><?xml version="1.0" encoding="utf-8"?>
<ds:datastoreItem xmlns:ds="http://schemas.openxmlformats.org/officeDocument/2006/customXml" ds:itemID="{9FFD2B3D-BC18-48E3-B14D-8AD2F74BE14F}">
  <ds:schemaRefs>
    <ds:schemaRef ds:uri="http://purl.org/dc/elements/1.1/"/>
    <ds:schemaRef ds:uri="http://schemas.microsoft.com/office/infopath/2007/PartnerControls"/>
    <ds:schemaRef ds:uri="02c7cb53-33c7-4f4e-a64d-72d5e2f4d21d"/>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d1b52797-29f8-463a-ba2e-12622fc74fb4"/>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0E534CD5-E095-4645-BC2D-B5BAC1C704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2c7cb53-33c7-4f4e-a64d-72d5e2f4d21d"/>
    <ds:schemaRef ds:uri="d1b52797-29f8-463a-ba2e-12622fc74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31997</TotalTime>
  <Words>1749</Words>
  <Application>Microsoft Office PowerPoint</Application>
  <PresentationFormat>Widescreen</PresentationFormat>
  <Paragraphs>313</Paragraphs>
  <Slides>37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Georgia</vt:lpstr>
      <vt:lpstr>Merriweather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LEE</dc:creator>
  <cp:lastModifiedBy>Andy Borst</cp:lastModifiedBy>
  <cp:revision>322</cp:revision>
  <cp:lastPrinted>2023-12-13T22:14:06Z</cp:lastPrinted>
  <dcterms:created xsi:type="dcterms:W3CDTF">2020-02-04T13:14:03Z</dcterms:created>
  <dcterms:modified xsi:type="dcterms:W3CDTF">2024-04-15T13:38:33Z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0x0101004ECC3C916FF43D46BECCFD874DEE67AF</vt:lpwstr>
  </property>
</Properties>
</file>