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90" r:id="rId2"/>
    <p:sldId id="282" r:id="rId3"/>
    <p:sldId id="291" r:id="rId4"/>
    <p:sldId id="283" r:id="rId5"/>
    <p:sldId id="293" r:id="rId6"/>
    <p:sldId id="292" r:id="rId7"/>
    <p:sldId id="294" r:id="rId8"/>
    <p:sldId id="295" r:id="rId9"/>
    <p:sldId id="299" r:id="rId10"/>
    <p:sldId id="300" r:id="rId11"/>
    <p:sldId id="261" r:id="rId12"/>
    <p:sldId id="297" r:id="rId13"/>
    <p:sldId id="298" r:id="rId14"/>
    <p:sldId id="28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2021" autoAdjust="0"/>
  </p:normalViewPr>
  <p:slideViewPr>
    <p:cSldViewPr snapToGrid="0">
      <p:cViewPr varScale="1">
        <p:scale>
          <a:sx n="55" d="100"/>
          <a:sy n="55" d="100"/>
        </p:scale>
        <p:origin x="1060" y="3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EB615B-E74E-44DE-9A3B-80D1AEBA2E20}" type="doc">
      <dgm:prSet loTypeId="urn:microsoft.com/office/officeart/2005/8/layout/vList2" loCatId="list" qsTypeId="urn:microsoft.com/office/officeart/2005/8/quickstyle/simple1" qsCatId="simple" csTypeId="urn:microsoft.com/office/officeart/2005/8/colors/accent3_3" csCatId="accent3" phldr="1"/>
      <dgm:spPr/>
      <dgm:t>
        <a:bodyPr/>
        <a:lstStyle/>
        <a:p>
          <a:endParaRPr lang="en-US"/>
        </a:p>
      </dgm:t>
    </dgm:pt>
    <dgm:pt modelId="{FBFB65D5-22F5-4DB5-8D53-60D50920EE51}">
      <dgm:prSet phldrT="[Text]"/>
      <dgm:spPr/>
      <dgm:t>
        <a:bodyPr/>
        <a:lstStyle/>
        <a:p>
          <a:pPr algn="ctr"/>
          <a:r>
            <a:rPr lang="en-US" dirty="0">
              <a:solidFill>
                <a:srgbClr val="BB2737"/>
              </a:solidFill>
              <a:latin typeface="Georgia" panose="02040502050405020303" pitchFamily="18" charset="0"/>
            </a:rPr>
            <a:t>Alumni Connect</a:t>
          </a:r>
        </a:p>
      </dgm:t>
    </dgm:pt>
    <dgm:pt modelId="{3325799D-E3D8-4EDC-8C88-306F769B078B}" type="parTrans" cxnId="{ED8BD644-6107-45B8-9995-8EE2483DD7DE}">
      <dgm:prSet/>
      <dgm:spPr/>
      <dgm:t>
        <a:bodyPr/>
        <a:lstStyle/>
        <a:p>
          <a:pPr algn="ctr"/>
          <a:endParaRPr lang="en-US">
            <a:solidFill>
              <a:srgbClr val="BB2737"/>
            </a:solidFill>
            <a:latin typeface="Georgia" panose="02040502050405020303" pitchFamily="18" charset="0"/>
          </a:endParaRPr>
        </a:p>
      </dgm:t>
    </dgm:pt>
    <dgm:pt modelId="{5234763E-896F-49C4-95BE-BD796A991287}" type="sibTrans" cxnId="{ED8BD644-6107-45B8-9995-8EE2483DD7DE}">
      <dgm:prSet/>
      <dgm:spPr/>
      <dgm:t>
        <a:bodyPr/>
        <a:lstStyle/>
        <a:p>
          <a:pPr algn="ctr"/>
          <a:endParaRPr lang="en-US">
            <a:solidFill>
              <a:srgbClr val="BB2737"/>
            </a:solidFill>
            <a:latin typeface="Georgia" panose="02040502050405020303" pitchFamily="18" charset="0"/>
          </a:endParaRPr>
        </a:p>
      </dgm:t>
    </dgm:pt>
    <dgm:pt modelId="{05C5E7BE-D50C-484C-851D-529D674EAF5C}">
      <dgm:prSet phldrT="[Text]"/>
      <dgm:spPr/>
      <dgm:t>
        <a:bodyPr/>
        <a:lstStyle/>
        <a:p>
          <a:pPr algn="ctr"/>
          <a:r>
            <a:rPr lang="en-US" dirty="0">
              <a:solidFill>
                <a:srgbClr val="BB2737"/>
              </a:solidFill>
              <a:latin typeface="Georgia" panose="02040502050405020303" pitchFamily="18" charset="0"/>
            </a:rPr>
            <a:t>Academic Interest</a:t>
          </a:r>
        </a:p>
      </dgm:t>
    </dgm:pt>
    <dgm:pt modelId="{0BE5EAFF-D5BF-49BE-A2FB-4F0C035F31A5}" type="parTrans" cxnId="{466ED5F3-7D64-44AB-8515-ABA7626B5E01}">
      <dgm:prSet/>
      <dgm:spPr/>
      <dgm:t>
        <a:bodyPr/>
        <a:lstStyle/>
        <a:p>
          <a:pPr algn="ctr"/>
          <a:endParaRPr lang="en-US">
            <a:solidFill>
              <a:srgbClr val="BB2737"/>
            </a:solidFill>
            <a:latin typeface="Georgia" panose="02040502050405020303" pitchFamily="18" charset="0"/>
          </a:endParaRPr>
        </a:p>
      </dgm:t>
    </dgm:pt>
    <dgm:pt modelId="{672D9DF8-6E9C-4298-BA1A-B73B0777841C}" type="sibTrans" cxnId="{466ED5F3-7D64-44AB-8515-ABA7626B5E01}">
      <dgm:prSet/>
      <dgm:spPr/>
      <dgm:t>
        <a:bodyPr/>
        <a:lstStyle/>
        <a:p>
          <a:pPr algn="ctr"/>
          <a:endParaRPr lang="en-US">
            <a:solidFill>
              <a:srgbClr val="BB2737"/>
            </a:solidFill>
            <a:latin typeface="Georgia" panose="02040502050405020303" pitchFamily="18" charset="0"/>
          </a:endParaRPr>
        </a:p>
      </dgm:t>
    </dgm:pt>
    <dgm:pt modelId="{7DFBAC16-9DA4-46BC-ACE8-02D2491B983C}">
      <dgm:prSet phldrT="[Text]"/>
      <dgm:spPr/>
      <dgm:t>
        <a:bodyPr/>
        <a:lstStyle/>
        <a:p>
          <a:pPr algn="ctr"/>
          <a:r>
            <a:rPr lang="en-US" dirty="0">
              <a:solidFill>
                <a:srgbClr val="BB2737"/>
              </a:solidFill>
              <a:latin typeface="Georgia" panose="02040502050405020303" pitchFamily="18" charset="0"/>
            </a:rPr>
            <a:t>Professional Development &amp; Networking</a:t>
          </a:r>
        </a:p>
      </dgm:t>
    </dgm:pt>
    <dgm:pt modelId="{9D7B1D24-5CCF-42C6-9DF3-EA10A76B0890}" type="parTrans" cxnId="{C78F9E74-0CEF-4634-A52C-830E30E42EAE}">
      <dgm:prSet/>
      <dgm:spPr/>
      <dgm:t>
        <a:bodyPr/>
        <a:lstStyle/>
        <a:p>
          <a:pPr algn="ctr"/>
          <a:endParaRPr lang="en-US">
            <a:solidFill>
              <a:srgbClr val="BB2737"/>
            </a:solidFill>
            <a:latin typeface="Georgia" panose="02040502050405020303" pitchFamily="18" charset="0"/>
          </a:endParaRPr>
        </a:p>
      </dgm:t>
    </dgm:pt>
    <dgm:pt modelId="{2B745642-85F7-46BE-9D9A-9F3B513AAD08}" type="sibTrans" cxnId="{C78F9E74-0CEF-4634-A52C-830E30E42EAE}">
      <dgm:prSet/>
      <dgm:spPr/>
      <dgm:t>
        <a:bodyPr/>
        <a:lstStyle/>
        <a:p>
          <a:pPr algn="ctr"/>
          <a:endParaRPr lang="en-US">
            <a:solidFill>
              <a:srgbClr val="BB2737"/>
            </a:solidFill>
            <a:latin typeface="Georgia" panose="02040502050405020303" pitchFamily="18" charset="0"/>
          </a:endParaRPr>
        </a:p>
      </dgm:t>
    </dgm:pt>
    <dgm:pt modelId="{2BB4B419-A82D-4406-9728-3F51864922F9}">
      <dgm:prSet phldrT="[Text]"/>
      <dgm:spPr/>
      <dgm:t>
        <a:bodyPr/>
        <a:lstStyle/>
        <a:p>
          <a:pPr algn="ctr"/>
          <a:r>
            <a:rPr lang="en-US" dirty="0">
              <a:solidFill>
                <a:srgbClr val="BB2737"/>
              </a:solidFill>
              <a:latin typeface="Georgia" panose="02040502050405020303" pitchFamily="18" charset="0"/>
            </a:rPr>
            <a:t>Student Focused</a:t>
          </a:r>
        </a:p>
      </dgm:t>
    </dgm:pt>
    <dgm:pt modelId="{9170D41F-67C1-479A-89C4-D87515F5C1D1}" type="parTrans" cxnId="{E5364086-6AC2-4B40-8E94-08177FE1294E}">
      <dgm:prSet/>
      <dgm:spPr/>
      <dgm:t>
        <a:bodyPr/>
        <a:lstStyle/>
        <a:p>
          <a:pPr algn="ctr"/>
          <a:endParaRPr lang="en-US">
            <a:solidFill>
              <a:srgbClr val="BB2737"/>
            </a:solidFill>
            <a:latin typeface="Georgia" panose="02040502050405020303" pitchFamily="18" charset="0"/>
          </a:endParaRPr>
        </a:p>
      </dgm:t>
    </dgm:pt>
    <dgm:pt modelId="{08724B5B-2E47-4666-97F3-E8BAB79A7E39}" type="sibTrans" cxnId="{E5364086-6AC2-4B40-8E94-08177FE1294E}">
      <dgm:prSet/>
      <dgm:spPr/>
      <dgm:t>
        <a:bodyPr/>
        <a:lstStyle/>
        <a:p>
          <a:pPr algn="ctr"/>
          <a:endParaRPr lang="en-US">
            <a:solidFill>
              <a:srgbClr val="BB2737"/>
            </a:solidFill>
            <a:latin typeface="Georgia" panose="02040502050405020303" pitchFamily="18" charset="0"/>
          </a:endParaRPr>
        </a:p>
      </dgm:t>
    </dgm:pt>
    <dgm:pt modelId="{9733056B-62CB-4896-8C49-03F6CAA69D3A}">
      <dgm:prSet phldrT="[Text]"/>
      <dgm:spPr/>
      <dgm:t>
        <a:bodyPr/>
        <a:lstStyle/>
        <a:p>
          <a:pPr algn="ctr"/>
          <a:r>
            <a:rPr lang="en-US" dirty="0">
              <a:solidFill>
                <a:srgbClr val="BB2737"/>
              </a:solidFill>
              <a:latin typeface="Georgia" panose="02040502050405020303" pitchFamily="18" charset="0"/>
            </a:rPr>
            <a:t>Service</a:t>
          </a:r>
        </a:p>
      </dgm:t>
    </dgm:pt>
    <dgm:pt modelId="{517B4028-6F37-4B2B-85FF-5CB530D77B36}" type="parTrans" cxnId="{CB34FF30-BD5D-45B5-82D4-D9430F7C733C}">
      <dgm:prSet/>
      <dgm:spPr/>
      <dgm:t>
        <a:bodyPr/>
        <a:lstStyle/>
        <a:p>
          <a:pPr algn="ctr"/>
          <a:endParaRPr lang="en-US">
            <a:solidFill>
              <a:srgbClr val="BB2737"/>
            </a:solidFill>
            <a:latin typeface="Georgia" panose="02040502050405020303" pitchFamily="18" charset="0"/>
          </a:endParaRPr>
        </a:p>
      </dgm:t>
    </dgm:pt>
    <dgm:pt modelId="{2A92776B-F4CF-4440-9B78-DECF07A08CFC}" type="sibTrans" cxnId="{CB34FF30-BD5D-45B5-82D4-D9430F7C733C}">
      <dgm:prSet/>
      <dgm:spPr/>
      <dgm:t>
        <a:bodyPr/>
        <a:lstStyle/>
        <a:p>
          <a:pPr algn="ctr"/>
          <a:endParaRPr lang="en-US">
            <a:solidFill>
              <a:srgbClr val="BB2737"/>
            </a:solidFill>
            <a:latin typeface="Georgia" panose="02040502050405020303" pitchFamily="18" charset="0"/>
          </a:endParaRPr>
        </a:p>
      </dgm:t>
    </dgm:pt>
    <dgm:pt modelId="{7BB8395F-ECCB-4503-92CC-1CDA65F33307}">
      <dgm:prSet phldrT="[Text]"/>
      <dgm:spPr/>
      <dgm:t>
        <a:bodyPr/>
        <a:lstStyle/>
        <a:p>
          <a:pPr algn="ctr"/>
          <a:r>
            <a:rPr lang="en-US" dirty="0" err="1">
              <a:solidFill>
                <a:srgbClr val="BB2737"/>
              </a:solidFill>
              <a:latin typeface="Georgia" panose="02040502050405020303" pitchFamily="18" charset="0"/>
            </a:rPr>
            <a:t>Donorship</a:t>
          </a:r>
          <a:endParaRPr lang="en-US" dirty="0">
            <a:solidFill>
              <a:srgbClr val="BB2737"/>
            </a:solidFill>
            <a:latin typeface="Georgia" panose="02040502050405020303" pitchFamily="18" charset="0"/>
          </a:endParaRPr>
        </a:p>
      </dgm:t>
    </dgm:pt>
    <dgm:pt modelId="{C0D4EEA5-A3A1-4027-91AB-16CB1D7094C3}" type="parTrans" cxnId="{BCB92D70-CDBF-40FB-B604-085A90F44F91}">
      <dgm:prSet/>
      <dgm:spPr/>
      <dgm:t>
        <a:bodyPr/>
        <a:lstStyle/>
        <a:p>
          <a:pPr algn="ctr"/>
          <a:endParaRPr lang="en-US">
            <a:solidFill>
              <a:srgbClr val="BB2737"/>
            </a:solidFill>
            <a:latin typeface="Georgia" panose="02040502050405020303" pitchFamily="18" charset="0"/>
          </a:endParaRPr>
        </a:p>
      </dgm:t>
    </dgm:pt>
    <dgm:pt modelId="{F02F4090-CED4-4A54-8AC2-628733B150D9}" type="sibTrans" cxnId="{BCB92D70-CDBF-40FB-B604-085A90F44F91}">
      <dgm:prSet/>
      <dgm:spPr/>
      <dgm:t>
        <a:bodyPr/>
        <a:lstStyle/>
        <a:p>
          <a:pPr algn="ctr"/>
          <a:endParaRPr lang="en-US">
            <a:solidFill>
              <a:srgbClr val="BB2737"/>
            </a:solidFill>
            <a:latin typeface="Georgia" panose="02040502050405020303" pitchFamily="18" charset="0"/>
          </a:endParaRPr>
        </a:p>
      </dgm:t>
    </dgm:pt>
    <dgm:pt modelId="{E575878C-31CE-4530-965F-9E0BC5C338DD}">
      <dgm:prSet phldrT="[Text]"/>
      <dgm:spPr/>
      <dgm:t>
        <a:bodyPr/>
        <a:lstStyle/>
        <a:p>
          <a:pPr algn="ctr"/>
          <a:r>
            <a:rPr lang="en-US" dirty="0">
              <a:solidFill>
                <a:srgbClr val="BB2737"/>
              </a:solidFill>
              <a:latin typeface="Georgia" panose="02040502050405020303" pitchFamily="18" charset="0"/>
            </a:rPr>
            <a:t>Affinity</a:t>
          </a:r>
        </a:p>
      </dgm:t>
    </dgm:pt>
    <dgm:pt modelId="{0B4065D1-1584-43CA-9FF0-23ECFF3026B5}" type="parTrans" cxnId="{F7FADEC6-FB57-4534-92FF-6BED536016D9}">
      <dgm:prSet/>
      <dgm:spPr/>
      <dgm:t>
        <a:bodyPr/>
        <a:lstStyle/>
        <a:p>
          <a:pPr algn="ctr"/>
          <a:endParaRPr lang="en-US">
            <a:solidFill>
              <a:srgbClr val="BB2737"/>
            </a:solidFill>
            <a:latin typeface="Georgia" panose="02040502050405020303" pitchFamily="18" charset="0"/>
          </a:endParaRPr>
        </a:p>
      </dgm:t>
    </dgm:pt>
    <dgm:pt modelId="{E3516B5D-A8EE-4AC3-AD23-38648C27EA01}" type="sibTrans" cxnId="{F7FADEC6-FB57-4534-92FF-6BED536016D9}">
      <dgm:prSet/>
      <dgm:spPr/>
      <dgm:t>
        <a:bodyPr/>
        <a:lstStyle/>
        <a:p>
          <a:pPr algn="ctr"/>
          <a:endParaRPr lang="en-US">
            <a:solidFill>
              <a:srgbClr val="BB2737"/>
            </a:solidFill>
            <a:latin typeface="Georgia" panose="02040502050405020303" pitchFamily="18" charset="0"/>
          </a:endParaRPr>
        </a:p>
      </dgm:t>
    </dgm:pt>
    <dgm:pt modelId="{27F57492-6EBC-4099-B529-C14CF3ED021A}" type="pres">
      <dgm:prSet presAssocID="{68EB615B-E74E-44DE-9A3B-80D1AEBA2E20}" presName="linear" presStyleCnt="0">
        <dgm:presLayoutVars>
          <dgm:animLvl val="lvl"/>
          <dgm:resizeHandles val="exact"/>
        </dgm:presLayoutVars>
      </dgm:prSet>
      <dgm:spPr/>
    </dgm:pt>
    <dgm:pt modelId="{812AE4B9-6597-4BF8-B9B9-BDAFE457000F}" type="pres">
      <dgm:prSet presAssocID="{FBFB65D5-22F5-4DB5-8D53-60D50920EE51}" presName="parentText" presStyleLbl="node1" presStyleIdx="0" presStyleCnt="7">
        <dgm:presLayoutVars>
          <dgm:chMax val="0"/>
          <dgm:bulletEnabled val="1"/>
        </dgm:presLayoutVars>
      </dgm:prSet>
      <dgm:spPr/>
    </dgm:pt>
    <dgm:pt modelId="{30433031-5BF3-4BB3-AD42-262BDBDA8F53}" type="pres">
      <dgm:prSet presAssocID="{5234763E-896F-49C4-95BE-BD796A991287}" presName="spacer" presStyleCnt="0"/>
      <dgm:spPr/>
    </dgm:pt>
    <dgm:pt modelId="{46EC4CEB-F420-46F8-A5C3-F45CC978BFFC}" type="pres">
      <dgm:prSet presAssocID="{05C5E7BE-D50C-484C-851D-529D674EAF5C}" presName="parentText" presStyleLbl="node1" presStyleIdx="1" presStyleCnt="7">
        <dgm:presLayoutVars>
          <dgm:chMax val="0"/>
          <dgm:bulletEnabled val="1"/>
        </dgm:presLayoutVars>
      </dgm:prSet>
      <dgm:spPr/>
    </dgm:pt>
    <dgm:pt modelId="{509553AC-11CC-42E1-B0DD-D3175A8F250F}" type="pres">
      <dgm:prSet presAssocID="{672D9DF8-6E9C-4298-BA1A-B73B0777841C}" presName="spacer" presStyleCnt="0"/>
      <dgm:spPr/>
    </dgm:pt>
    <dgm:pt modelId="{B2DD0D5E-A704-485F-89A7-1DA35761C65E}" type="pres">
      <dgm:prSet presAssocID="{7DFBAC16-9DA4-46BC-ACE8-02D2491B983C}" presName="parentText" presStyleLbl="node1" presStyleIdx="2" presStyleCnt="7">
        <dgm:presLayoutVars>
          <dgm:chMax val="0"/>
          <dgm:bulletEnabled val="1"/>
        </dgm:presLayoutVars>
      </dgm:prSet>
      <dgm:spPr/>
    </dgm:pt>
    <dgm:pt modelId="{10DBE90E-9171-4DC3-BAFB-96B363666D68}" type="pres">
      <dgm:prSet presAssocID="{2B745642-85F7-46BE-9D9A-9F3B513AAD08}" presName="spacer" presStyleCnt="0"/>
      <dgm:spPr/>
    </dgm:pt>
    <dgm:pt modelId="{3CDDFFC3-070A-4D87-93CC-984FC56AB574}" type="pres">
      <dgm:prSet presAssocID="{2BB4B419-A82D-4406-9728-3F51864922F9}" presName="parentText" presStyleLbl="node1" presStyleIdx="3" presStyleCnt="7">
        <dgm:presLayoutVars>
          <dgm:chMax val="0"/>
          <dgm:bulletEnabled val="1"/>
        </dgm:presLayoutVars>
      </dgm:prSet>
      <dgm:spPr/>
    </dgm:pt>
    <dgm:pt modelId="{3F6615A6-47A6-40A7-8F85-697BED91F746}" type="pres">
      <dgm:prSet presAssocID="{08724B5B-2E47-4666-97F3-E8BAB79A7E39}" presName="spacer" presStyleCnt="0"/>
      <dgm:spPr/>
    </dgm:pt>
    <dgm:pt modelId="{61B1C567-E91F-4F5D-97D9-AF13E078288D}" type="pres">
      <dgm:prSet presAssocID="{9733056B-62CB-4896-8C49-03F6CAA69D3A}" presName="parentText" presStyleLbl="node1" presStyleIdx="4" presStyleCnt="7">
        <dgm:presLayoutVars>
          <dgm:chMax val="0"/>
          <dgm:bulletEnabled val="1"/>
        </dgm:presLayoutVars>
      </dgm:prSet>
      <dgm:spPr/>
    </dgm:pt>
    <dgm:pt modelId="{E206AA04-1B9A-4E13-9715-D35D7431C893}" type="pres">
      <dgm:prSet presAssocID="{2A92776B-F4CF-4440-9B78-DECF07A08CFC}" presName="spacer" presStyleCnt="0"/>
      <dgm:spPr/>
    </dgm:pt>
    <dgm:pt modelId="{E7A6902E-3389-489A-A7AC-8D04842E379A}" type="pres">
      <dgm:prSet presAssocID="{7BB8395F-ECCB-4503-92CC-1CDA65F33307}" presName="parentText" presStyleLbl="node1" presStyleIdx="5" presStyleCnt="7">
        <dgm:presLayoutVars>
          <dgm:chMax val="0"/>
          <dgm:bulletEnabled val="1"/>
        </dgm:presLayoutVars>
      </dgm:prSet>
      <dgm:spPr/>
    </dgm:pt>
    <dgm:pt modelId="{05BFDC05-AF9F-4658-992D-5D59E337429B}" type="pres">
      <dgm:prSet presAssocID="{F02F4090-CED4-4A54-8AC2-628733B150D9}" presName="spacer" presStyleCnt="0"/>
      <dgm:spPr/>
    </dgm:pt>
    <dgm:pt modelId="{EC262374-D5FE-4F57-96AE-AB9604E855FB}" type="pres">
      <dgm:prSet presAssocID="{E575878C-31CE-4530-965F-9E0BC5C338DD}" presName="parentText" presStyleLbl="node1" presStyleIdx="6" presStyleCnt="7">
        <dgm:presLayoutVars>
          <dgm:chMax val="0"/>
          <dgm:bulletEnabled val="1"/>
        </dgm:presLayoutVars>
      </dgm:prSet>
      <dgm:spPr/>
    </dgm:pt>
  </dgm:ptLst>
  <dgm:cxnLst>
    <dgm:cxn modelId="{CB34FF30-BD5D-45B5-82D4-D9430F7C733C}" srcId="{68EB615B-E74E-44DE-9A3B-80D1AEBA2E20}" destId="{9733056B-62CB-4896-8C49-03F6CAA69D3A}" srcOrd="4" destOrd="0" parTransId="{517B4028-6F37-4B2B-85FF-5CB530D77B36}" sibTransId="{2A92776B-F4CF-4440-9B78-DECF07A08CFC}"/>
    <dgm:cxn modelId="{A2EC273D-73BC-4038-BE71-A7526978B0DC}" type="presOf" srcId="{2BB4B419-A82D-4406-9728-3F51864922F9}" destId="{3CDDFFC3-070A-4D87-93CC-984FC56AB574}" srcOrd="0" destOrd="0" presId="urn:microsoft.com/office/officeart/2005/8/layout/vList2"/>
    <dgm:cxn modelId="{2B0D7242-DB50-47B0-B85B-BB91F4083752}" type="presOf" srcId="{9733056B-62CB-4896-8C49-03F6CAA69D3A}" destId="{61B1C567-E91F-4F5D-97D9-AF13E078288D}" srcOrd="0" destOrd="0" presId="urn:microsoft.com/office/officeart/2005/8/layout/vList2"/>
    <dgm:cxn modelId="{ED8BD644-6107-45B8-9995-8EE2483DD7DE}" srcId="{68EB615B-E74E-44DE-9A3B-80D1AEBA2E20}" destId="{FBFB65D5-22F5-4DB5-8D53-60D50920EE51}" srcOrd="0" destOrd="0" parTransId="{3325799D-E3D8-4EDC-8C88-306F769B078B}" sibTransId="{5234763E-896F-49C4-95BE-BD796A991287}"/>
    <dgm:cxn modelId="{BCB92D70-CDBF-40FB-B604-085A90F44F91}" srcId="{68EB615B-E74E-44DE-9A3B-80D1AEBA2E20}" destId="{7BB8395F-ECCB-4503-92CC-1CDA65F33307}" srcOrd="5" destOrd="0" parTransId="{C0D4EEA5-A3A1-4027-91AB-16CB1D7094C3}" sibTransId="{F02F4090-CED4-4A54-8AC2-628733B150D9}"/>
    <dgm:cxn modelId="{C78F9E74-0CEF-4634-A52C-830E30E42EAE}" srcId="{68EB615B-E74E-44DE-9A3B-80D1AEBA2E20}" destId="{7DFBAC16-9DA4-46BC-ACE8-02D2491B983C}" srcOrd="2" destOrd="0" parTransId="{9D7B1D24-5CCF-42C6-9DF3-EA10A76B0890}" sibTransId="{2B745642-85F7-46BE-9D9A-9F3B513AAD08}"/>
    <dgm:cxn modelId="{E1ABD658-0E4C-43DD-BF1C-90FF8023E892}" type="presOf" srcId="{05C5E7BE-D50C-484C-851D-529D674EAF5C}" destId="{46EC4CEB-F420-46F8-A5C3-F45CC978BFFC}" srcOrd="0" destOrd="0" presId="urn:microsoft.com/office/officeart/2005/8/layout/vList2"/>
    <dgm:cxn modelId="{E5364086-6AC2-4B40-8E94-08177FE1294E}" srcId="{68EB615B-E74E-44DE-9A3B-80D1AEBA2E20}" destId="{2BB4B419-A82D-4406-9728-3F51864922F9}" srcOrd="3" destOrd="0" parTransId="{9170D41F-67C1-479A-89C4-D87515F5C1D1}" sibTransId="{08724B5B-2E47-4666-97F3-E8BAB79A7E39}"/>
    <dgm:cxn modelId="{3F6F8896-C711-4424-AD7A-2ABA36458CE1}" type="presOf" srcId="{E575878C-31CE-4530-965F-9E0BC5C338DD}" destId="{EC262374-D5FE-4F57-96AE-AB9604E855FB}" srcOrd="0" destOrd="0" presId="urn:microsoft.com/office/officeart/2005/8/layout/vList2"/>
    <dgm:cxn modelId="{134D259A-55B3-4327-8A32-586CDCDAA7C0}" type="presOf" srcId="{7BB8395F-ECCB-4503-92CC-1CDA65F33307}" destId="{E7A6902E-3389-489A-A7AC-8D04842E379A}" srcOrd="0" destOrd="0" presId="urn:microsoft.com/office/officeart/2005/8/layout/vList2"/>
    <dgm:cxn modelId="{D05DDDAA-C17A-4DC9-9E24-3156654A3432}" type="presOf" srcId="{68EB615B-E74E-44DE-9A3B-80D1AEBA2E20}" destId="{27F57492-6EBC-4099-B529-C14CF3ED021A}" srcOrd="0" destOrd="0" presId="urn:microsoft.com/office/officeart/2005/8/layout/vList2"/>
    <dgm:cxn modelId="{CA2BD5C5-F925-4501-8847-31CD09C8797E}" type="presOf" srcId="{FBFB65D5-22F5-4DB5-8D53-60D50920EE51}" destId="{812AE4B9-6597-4BF8-B9B9-BDAFE457000F}" srcOrd="0" destOrd="0" presId="urn:microsoft.com/office/officeart/2005/8/layout/vList2"/>
    <dgm:cxn modelId="{F7FADEC6-FB57-4534-92FF-6BED536016D9}" srcId="{68EB615B-E74E-44DE-9A3B-80D1AEBA2E20}" destId="{E575878C-31CE-4530-965F-9E0BC5C338DD}" srcOrd="6" destOrd="0" parTransId="{0B4065D1-1584-43CA-9FF0-23ECFF3026B5}" sibTransId="{E3516B5D-A8EE-4AC3-AD23-38648C27EA01}"/>
    <dgm:cxn modelId="{65D6F2E4-5488-4173-A5DB-9888DDC73774}" type="presOf" srcId="{7DFBAC16-9DA4-46BC-ACE8-02D2491B983C}" destId="{B2DD0D5E-A704-485F-89A7-1DA35761C65E}" srcOrd="0" destOrd="0" presId="urn:microsoft.com/office/officeart/2005/8/layout/vList2"/>
    <dgm:cxn modelId="{466ED5F3-7D64-44AB-8515-ABA7626B5E01}" srcId="{68EB615B-E74E-44DE-9A3B-80D1AEBA2E20}" destId="{05C5E7BE-D50C-484C-851D-529D674EAF5C}" srcOrd="1" destOrd="0" parTransId="{0BE5EAFF-D5BF-49BE-A2FB-4F0C035F31A5}" sibTransId="{672D9DF8-6E9C-4298-BA1A-B73B0777841C}"/>
    <dgm:cxn modelId="{33EAB2CC-E43D-4E51-AFD2-B2BA6CEC7D7F}" type="presParOf" srcId="{27F57492-6EBC-4099-B529-C14CF3ED021A}" destId="{812AE4B9-6597-4BF8-B9B9-BDAFE457000F}" srcOrd="0" destOrd="0" presId="urn:microsoft.com/office/officeart/2005/8/layout/vList2"/>
    <dgm:cxn modelId="{82667FA0-4A1C-4E2D-B017-408DE95BC390}" type="presParOf" srcId="{27F57492-6EBC-4099-B529-C14CF3ED021A}" destId="{30433031-5BF3-4BB3-AD42-262BDBDA8F53}" srcOrd="1" destOrd="0" presId="urn:microsoft.com/office/officeart/2005/8/layout/vList2"/>
    <dgm:cxn modelId="{A70F67D3-A01D-4E5F-808B-75D38E34317F}" type="presParOf" srcId="{27F57492-6EBC-4099-B529-C14CF3ED021A}" destId="{46EC4CEB-F420-46F8-A5C3-F45CC978BFFC}" srcOrd="2" destOrd="0" presId="urn:microsoft.com/office/officeart/2005/8/layout/vList2"/>
    <dgm:cxn modelId="{545866E9-04C1-4136-9C9C-3DC80121A512}" type="presParOf" srcId="{27F57492-6EBC-4099-B529-C14CF3ED021A}" destId="{509553AC-11CC-42E1-B0DD-D3175A8F250F}" srcOrd="3" destOrd="0" presId="urn:microsoft.com/office/officeart/2005/8/layout/vList2"/>
    <dgm:cxn modelId="{5675A0D1-7390-4AD7-A2DA-A72709D7EC04}" type="presParOf" srcId="{27F57492-6EBC-4099-B529-C14CF3ED021A}" destId="{B2DD0D5E-A704-485F-89A7-1DA35761C65E}" srcOrd="4" destOrd="0" presId="urn:microsoft.com/office/officeart/2005/8/layout/vList2"/>
    <dgm:cxn modelId="{DC819361-4B25-4217-BF8B-6A18EBC5E41C}" type="presParOf" srcId="{27F57492-6EBC-4099-B529-C14CF3ED021A}" destId="{10DBE90E-9171-4DC3-BAFB-96B363666D68}" srcOrd="5" destOrd="0" presId="urn:microsoft.com/office/officeart/2005/8/layout/vList2"/>
    <dgm:cxn modelId="{DCBDB1C3-68C7-497B-AF0E-46C5AB46FB00}" type="presParOf" srcId="{27F57492-6EBC-4099-B529-C14CF3ED021A}" destId="{3CDDFFC3-070A-4D87-93CC-984FC56AB574}" srcOrd="6" destOrd="0" presId="urn:microsoft.com/office/officeart/2005/8/layout/vList2"/>
    <dgm:cxn modelId="{7EE5EE96-05BB-4E10-AEC8-5A49C6686C2D}" type="presParOf" srcId="{27F57492-6EBC-4099-B529-C14CF3ED021A}" destId="{3F6615A6-47A6-40A7-8F85-697BED91F746}" srcOrd="7" destOrd="0" presId="urn:microsoft.com/office/officeart/2005/8/layout/vList2"/>
    <dgm:cxn modelId="{0BBA5AC4-6BC3-4BEF-A133-1C370849C12D}" type="presParOf" srcId="{27F57492-6EBC-4099-B529-C14CF3ED021A}" destId="{61B1C567-E91F-4F5D-97D9-AF13E078288D}" srcOrd="8" destOrd="0" presId="urn:microsoft.com/office/officeart/2005/8/layout/vList2"/>
    <dgm:cxn modelId="{62E46C56-06A8-492A-BBEF-65FDA911B872}" type="presParOf" srcId="{27F57492-6EBC-4099-B529-C14CF3ED021A}" destId="{E206AA04-1B9A-4E13-9715-D35D7431C893}" srcOrd="9" destOrd="0" presId="urn:microsoft.com/office/officeart/2005/8/layout/vList2"/>
    <dgm:cxn modelId="{0F1755A7-2591-48FF-BA56-3C16CC021BF3}" type="presParOf" srcId="{27F57492-6EBC-4099-B529-C14CF3ED021A}" destId="{E7A6902E-3389-489A-A7AC-8D04842E379A}" srcOrd="10" destOrd="0" presId="urn:microsoft.com/office/officeart/2005/8/layout/vList2"/>
    <dgm:cxn modelId="{90ECD5D6-A3D4-4A6A-A73C-751421E0A110}" type="presParOf" srcId="{27F57492-6EBC-4099-B529-C14CF3ED021A}" destId="{05BFDC05-AF9F-4658-992D-5D59E337429B}" srcOrd="11" destOrd="0" presId="urn:microsoft.com/office/officeart/2005/8/layout/vList2"/>
    <dgm:cxn modelId="{BAB8F598-D2A1-4259-A573-5CFE3C9B9474}" type="presParOf" srcId="{27F57492-6EBC-4099-B529-C14CF3ED021A}" destId="{EC262374-D5FE-4F57-96AE-AB9604E855FB}" srcOrd="1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2AE4B9-6597-4BF8-B9B9-BDAFE457000F}">
      <dsp:nvSpPr>
        <dsp:cNvPr id="0" name=""/>
        <dsp:cNvSpPr/>
      </dsp:nvSpPr>
      <dsp:spPr>
        <a:xfrm>
          <a:off x="0" y="276163"/>
          <a:ext cx="5394404" cy="514800"/>
        </a:xfrm>
        <a:prstGeom prst="roundRect">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rgbClr val="BB2737"/>
              </a:solidFill>
              <a:latin typeface="Georgia" panose="02040502050405020303" pitchFamily="18" charset="0"/>
            </a:rPr>
            <a:t>Alumni Connect</a:t>
          </a:r>
        </a:p>
      </dsp:txBody>
      <dsp:txXfrm>
        <a:off x="25130" y="301293"/>
        <a:ext cx="5344144" cy="464540"/>
      </dsp:txXfrm>
    </dsp:sp>
    <dsp:sp modelId="{46EC4CEB-F420-46F8-A5C3-F45CC978BFFC}">
      <dsp:nvSpPr>
        <dsp:cNvPr id="0" name=""/>
        <dsp:cNvSpPr/>
      </dsp:nvSpPr>
      <dsp:spPr>
        <a:xfrm>
          <a:off x="0" y="854323"/>
          <a:ext cx="5394404" cy="514800"/>
        </a:xfrm>
        <a:prstGeom prst="roundRect">
          <a:avLst/>
        </a:prstGeom>
        <a:solidFill>
          <a:schemeClr val="accent3">
            <a:shade val="80000"/>
            <a:hueOff val="0"/>
            <a:satOff val="0"/>
            <a:lumOff val="31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rgbClr val="BB2737"/>
              </a:solidFill>
              <a:latin typeface="Georgia" panose="02040502050405020303" pitchFamily="18" charset="0"/>
            </a:rPr>
            <a:t>Academic Interest</a:t>
          </a:r>
        </a:p>
      </dsp:txBody>
      <dsp:txXfrm>
        <a:off x="25130" y="879453"/>
        <a:ext cx="5344144" cy="464540"/>
      </dsp:txXfrm>
    </dsp:sp>
    <dsp:sp modelId="{B2DD0D5E-A704-485F-89A7-1DA35761C65E}">
      <dsp:nvSpPr>
        <dsp:cNvPr id="0" name=""/>
        <dsp:cNvSpPr/>
      </dsp:nvSpPr>
      <dsp:spPr>
        <a:xfrm>
          <a:off x="0" y="1432483"/>
          <a:ext cx="5394404" cy="514800"/>
        </a:xfrm>
        <a:prstGeom prst="roundRect">
          <a:avLst/>
        </a:prstGeom>
        <a:solidFill>
          <a:schemeClr val="accent3">
            <a:shade val="80000"/>
            <a:hueOff val="0"/>
            <a:satOff val="0"/>
            <a:lumOff val="636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rgbClr val="BB2737"/>
              </a:solidFill>
              <a:latin typeface="Georgia" panose="02040502050405020303" pitchFamily="18" charset="0"/>
            </a:rPr>
            <a:t>Professional Development &amp; Networking</a:t>
          </a:r>
        </a:p>
      </dsp:txBody>
      <dsp:txXfrm>
        <a:off x="25130" y="1457613"/>
        <a:ext cx="5344144" cy="464540"/>
      </dsp:txXfrm>
    </dsp:sp>
    <dsp:sp modelId="{3CDDFFC3-070A-4D87-93CC-984FC56AB574}">
      <dsp:nvSpPr>
        <dsp:cNvPr id="0" name=""/>
        <dsp:cNvSpPr/>
      </dsp:nvSpPr>
      <dsp:spPr>
        <a:xfrm>
          <a:off x="0" y="2010643"/>
          <a:ext cx="5394404" cy="514800"/>
        </a:xfrm>
        <a:prstGeom prst="roundRect">
          <a:avLst/>
        </a:prstGeom>
        <a:solidFill>
          <a:schemeClr val="accent3">
            <a:shade val="80000"/>
            <a:hueOff val="0"/>
            <a:satOff val="0"/>
            <a:lumOff val="95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rgbClr val="BB2737"/>
              </a:solidFill>
              <a:latin typeface="Georgia" panose="02040502050405020303" pitchFamily="18" charset="0"/>
            </a:rPr>
            <a:t>Student Focused</a:t>
          </a:r>
        </a:p>
      </dsp:txBody>
      <dsp:txXfrm>
        <a:off x="25130" y="2035773"/>
        <a:ext cx="5344144" cy="464540"/>
      </dsp:txXfrm>
    </dsp:sp>
    <dsp:sp modelId="{61B1C567-E91F-4F5D-97D9-AF13E078288D}">
      <dsp:nvSpPr>
        <dsp:cNvPr id="0" name=""/>
        <dsp:cNvSpPr/>
      </dsp:nvSpPr>
      <dsp:spPr>
        <a:xfrm>
          <a:off x="0" y="2588803"/>
          <a:ext cx="5394404" cy="514800"/>
        </a:xfrm>
        <a:prstGeom prst="roundRect">
          <a:avLst/>
        </a:prstGeom>
        <a:solidFill>
          <a:schemeClr val="accent3">
            <a:shade val="80000"/>
            <a:hueOff val="0"/>
            <a:satOff val="0"/>
            <a:lumOff val="127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rgbClr val="BB2737"/>
              </a:solidFill>
              <a:latin typeface="Georgia" panose="02040502050405020303" pitchFamily="18" charset="0"/>
            </a:rPr>
            <a:t>Service</a:t>
          </a:r>
        </a:p>
      </dsp:txBody>
      <dsp:txXfrm>
        <a:off x="25130" y="2613933"/>
        <a:ext cx="5344144" cy="464540"/>
      </dsp:txXfrm>
    </dsp:sp>
    <dsp:sp modelId="{E7A6902E-3389-489A-A7AC-8D04842E379A}">
      <dsp:nvSpPr>
        <dsp:cNvPr id="0" name=""/>
        <dsp:cNvSpPr/>
      </dsp:nvSpPr>
      <dsp:spPr>
        <a:xfrm>
          <a:off x="0" y="3166963"/>
          <a:ext cx="5394404" cy="514800"/>
        </a:xfrm>
        <a:prstGeom prst="roundRect">
          <a:avLst/>
        </a:prstGeom>
        <a:solidFill>
          <a:schemeClr val="accent3">
            <a:shade val="80000"/>
            <a:hueOff val="0"/>
            <a:satOff val="0"/>
            <a:lumOff val="1591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err="1">
              <a:solidFill>
                <a:srgbClr val="BB2737"/>
              </a:solidFill>
              <a:latin typeface="Georgia" panose="02040502050405020303" pitchFamily="18" charset="0"/>
            </a:rPr>
            <a:t>Donorship</a:t>
          </a:r>
          <a:endParaRPr lang="en-US" sz="2200" kern="1200" dirty="0">
            <a:solidFill>
              <a:srgbClr val="BB2737"/>
            </a:solidFill>
            <a:latin typeface="Georgia" panose="02040502050405020303" pitchFamily="18" charset="0"/>
          </a:endParaRPr>
        </a:p>
      </dsp:txBody>
      <dsp:txXfrm>
        <a:off x="25130" y="3192093"/>
        <a:ext cx="5344144" cy="464540"/>
      </dsp:txXfrm>
    </dsp:sp>
    <dsp:sp modelId="{EC262374-D5FE-4F57-96AE-AB9604E855FB}">
      <dsp:nvSpPr>
        <dsp:cNvPr id="0" name=""/>
        <dsp:cNvSpPr/>
      </dsp:nvSpPr>
      <dsp:spPr>
        <a:xfrm>
          <a:off x="0" y="3745123"/>
          <a:ext cx="5394404" cy="514800"/>
        </a:xfrm>
        <a:prstGeom prst="roundRect">
          <a:avLst/>
        </a:prstGeom>
        <a:solidFill>
          <a:schemeClr val="accent3">
            <a:shade val="80000"/>
            <a:hueOff val="0"/>
            <a:satOff val="0"/>
            <a:lumOff val="190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rgbClr val="BB2737"/>
              </a:solidFill>
              <a:latin typeface="Georgia" panose="02040502050405020303" pitchFamily="18" charset="0"/>
            </a:rPr>
            <a:t>Affinity</a:t>
          </a:r>
        </a:p>
      </dsp:txBody>
      <dsp:txXfrm>
        <a:off x="25130" y="3770253"/>
        <a:ext cx="5344144" cy="46454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50DC24-7B10-45E0-B12A-80EE904ECB5A}" type="datetimeFigureOut">
              <a:rPr lang="en-US" smtClean="0"/>
              <a:t>2/21/2020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ECD843-5638-442A-B311-0C82947AD97F}" type="slidenum">
              <a:rPr lang="en-US" smtClean="0"/>
              <a:t>‹#›</a:t>
            </a:fld>
            <a:endParaRPr lang="en-US"/>
          </a:p>
        </p:txBody>
      </p:sp>
    </p:spTree>
    <p:extLst>
      <p:ext uri="{BB962C8B-B14F-4D97-AF65-F5344CB8AC3E}">
        <p14:creationId xmlns:p14="http://schemas.microsoft.com/office/powerpoint/2010/main" val="42039752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6" name="Shape 8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7" name="Shape 8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r>
              <a:rPr lang="en-US" b="1" u="sng" dirty="0"/>
              <a:t>Sarah</a:t>
            </a:r>
            <a:endParaRPr b="1" u="sng" dirty="0"/>
          </a:p>
        </p:txBody>
      </p:sp>
      <p:sp>
        <p:nvSpPr>
          <p:cNvPr id="105" name="Shape 10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2806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r>
              <a:rPr lang="en-US" b="1" u="sng" dirty="0"/>
              <a:t>Sarah</a:t>
            </a:r>
            <a:endParaRPr b="1" u="sng" dirty="0"/>
          </a:p>
        </p:txBody>
      </p:sp>
      <p:sp>
        <p:nvSpPr>
          <p:cNvPr id="105" name="Shape 10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9555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r>
              <a:rPr lang="en-US" dirty="0"/>
              <a:t>Bullet one: chapter leader rolls off, moves, or has to step down</a:t>
            </a:r>
          </a:p>
          <a:p>
            <a:pPr lvl="0" rtl="0">
              <a:spcBef>
                <a:spcPts val="0"/>
              </a:spcBef>
              <a:buNone/>
            </a:pPr>
            <a:r>
              <a:rPr lang="en-US" dirty="0"/>
              <a:t>Exception: if someone approaches you about being on the board in a specific position determine if they are a good fit. </a:t>
            </a:r>
          </a:p>
        </p:txBody>
      </p:sp>
      <p:sp>
        <p:nvSpPr>
          <p:cNvPr id="105" name="Shape 10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6791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r>
              <a:rPr lang="en-US" sz="1200" kern="1200" dirty="0">
                <a:solidFill>
                  <a:schemeClr val="tx1"/>
                </a:solidFill>
                <a:effectLst/>
                <a:latin typeface="+mn-lt"/>
                <a:ea typeface="+mn-ea"/>
                <a:cs typeface="+mn-cs"/>
              </a:rPr>
              <a:t>The Alumni Association double-dawg-dares you to host the following events in your chapter area!  In an effort to promote chapter events in each of the seven event categories and engage a broad range of alumni, we encourage chapters to host the following Double Dawg Dare events.  These events will be worth double points for Arch chapters when hosted in the designated month. These are not meant to replace any existing programs; this is simply meant to serve as inspiration! </a:t>
            </a:r>
          </a:p>
        </p:txBody>
      </p:sp>
      <p:sp>
        <p:nvSpPr>
          <p:cNvPr id="105" name="Shape 10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14772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5" name="Shape 215"/>
          <p:cNvSpPr txBox="1">
            <a:spLocks noGrp="1"/>
          </p:cNvSpPr>
          <p:nvPr>
            <p:ph type="body" idx="1"/>
          </p:nvPr>
        </p:nvSpPr>
        <p:spPr>
          <a:xfrm>
            <a:off x="701041" y="4473892"/>
            <a:ext cx="5608319" cy="3660458"/>
          </a:xfrm>
          <a:prstGeom prst="rect">
            <a:avLst/>
          </a:prstGeom>
          <a:noFill/>
          <a:ln>
            <a:noFill/>
          </a:ln>
        </p:spPr>
        <p:txBody>
          <a:bodyPr lIns="93162" tIns="46568" rIns="93162" bIns="46568" anchor="t" anchorCtr="0">
            <a:noAutofit/>
          </a:bodyPr>
          <a:lstStyle/>
          <a:p>
            <a:pPr>
              <a:buSzPct val="25000"/>
            </a:pPr>
            <a:endParaRPr/>
          </a:p>
        </p:txBody>
      </p:sp>
      <p:sp>
        <p:nvSpPr>
          <p:cNvPr id="216" name="Shape 216"/>
          <p:cNvSpPr txBox="1">
            <a:spLocks noGrp="1"/>
          </p:cNvSpPr>
          <p:nvPr>
            <p:ph type="sldNum" idx="12"/>
          </p:nvPr>
        </p:nvSpPr>
        <p:spPr>
          <a:xfrm>
            <a:off x="3970937" y="8829967"/>
            <a:ext cx="3037839" cy="466432"/>
          </a:xfrm>
          <a:prstGeom prst="rect">
            <a:avLst/>
          </a:prstGeom>
          <a:noFill/>
          <a:ln>
            <a:noFill/>
          </a:ln>
        </p:spPr>
        <p:txBody>
          <a:bodyPr lIns="93162" tIns="46568" rIns="93162" bIns="4656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14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83207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98" name="Shape 9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1786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98" name="Shape 9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5427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marL="342900" lvl="0" indent="-342900">
              <a:lnSpc>
                <a:spcPct val="90000"/>
              </a:lnSpc>
              <a:buFont typeface="Arial" panose="020B0604020202020204" pitchFamily="34" charset="0"/>
              <a:buChar char="•"/>
            </a:pPr>
            <a:r>
              <a:rPr lang="en-US" dirty="0"/>
              <a:t>Who</a:t>
            </a:r>
          </a:p>
          <a:p>
            <a:pPr marL="342900" lvl="0" indent="-342900">
              <a:lnSpc>
                <a:spcPct val="90000"/>
              </a:lnSpc>
              <a:buFont typeface="Arial" panose="020B0604020202020204" pitchFamily="34" charset="0"/>
              <a:buChar char="•"/>
            </a:pPr>
            <a:r>
              <a:rPr lang="en-US" dirty="0"/>
              <a:t>What</a:t>
            </a:r>
          </a:p>
          <a:p>
            <a:pPr marL="342900" lvl="0" indent="-342900">
              <a:lnSpc>
                <a:spcPct val="90000"/>
              </a:lnSpc>
              <a:buFont typeface="Arial" panose="020B0604020202020204" pitchFamily="34" charset="0"/>
              <a:buChar char="•"/>
            </a:pPr>
            <a:r>
              <a:rPr lang="en-US" dirty="0"/>
              <a:t>When</a:t>
            </a:r>
          </a:p>
          <a:p>
            <a:pPr marL="800100" lvl="1" indent="-342900">
              <a:lnSpc>
                <a:spcPct val="90000"/>
              </a:lnSpc>
              <a:buFont typeface="Arial" panose="020B0604020202020204" pitchFamily="34" charset="0"/>
              <a:buChar char="•"/>
            </a:pPr>
            <a:r>
              <a:rPr lang="en-US" sz="1200" b="1" dirty="0">
                <a:solidFill>
                  <a:schemeClr val="dk1"/>
                </a:solidFill>
                <a:latin typeface="Georgia"/>
                <a:ea typeface="Georgia"/>
                <a:cs typeface="Georgia"/>
                <a:sym typeface="Georgia"/>
              </a:rPr>
              <a:t>When can people actually make it to events? </a:t>
            </a:r>
            <a:r>
              <a:rPr lang="en-US" sz="1200" dirty="0">
                <a:solidFill>
                  <a:schemeClr val="dk1"/>
                </a:solidFill>
                <a:latin typeface="Georgia"/>
                <a:ea typeface="Georgia"/>
                <a:cs typeface="Georgia"/>
                <a:sym typeface="Georgia"/>
              </a:rPr>
              <a:t>– It is important to have events at a variety of times (weekends, weekdays, before work, after work, etc.)</a:t>
            </a:r>
          </a:p>
          <a:p>
            <a:pPr marL="800100" lvl="1" indent="-342900">
              <a:lnSpc>
                <a:spcPct val="90000"/>
              </a:lnSpc>
              <a:buFont typeface="Arial" panose="020B0604020202020204" pitchFamily="34" charset="0"/>
              <a:buChar char="•"/>
            </a:pPr>
            <a:r>
              <a:rPr lang="en-US" sz="1200" b="1" dirty="0">
                <a:solidFill>
                  <a:schemeClr val="dk1"/>
                </a:solidFill>
                <a:latin typeface="Georgia"/>
                <a:ea typeface="Georgia"/>
                <a:cs typeface="Georgia"/>
                <a:sym typeface="Georgia"/>
              </a:rPr>
              <a:t>Seasonal considerations</a:t>
            </a:r>
            <a:r>
              <a:rPr lang="en-US" sz="1200" dirty="0">
                <a:solidFill>
                  <a:schemeClr val="dk1"/>
                </a:solidFill>
                <a:latin typeface="Georgia"/>
                <a:ea typeface="Georgia"/>
                <a:cs typeface="Georgia"/>
                <a:sym typeface="Georgia"/>
              </a:rPr>
              <a:t> – If you are planning an outdoor event consider weather and driving conditions.</a:t>
            </a:r>
          </a:p>
          <a:p>
            <a:pPr marL="800100" lvl="1" indent="-342900">
              <a:lnSpc>
                <a:spcPct val="90000"/>
              </a:lnSpc>
              <a:buFont typeface="Arial" panose="020B0604020202020204" pitchFamily="34" charset="0"/>
              <a:buChar char="•"/>
            </a:pPr>
            <a:r>
              <a:rPr lang="en-US" sz="1200" b="1" dirty="0">
                <a:solidFill>
                  <a:schemeClr val="dk1"/>
                </a:solidFill>
                <a:latin typeface="Georgia"/>
                <a:ea typeface="Georgia"/>
                <a:cs typeface="Georgia"/>
                <a:sym typeface="Georgia"/>
              </a:rPr>
              <a:t>What other events may be happening in your area at the same time? </a:t>
            </a:r>
            <a:r>
              <a:rPr lang="en-US" sz="1200" dirty="0">
                <a:solidFill>
                  <a:schemeClr val="dk1"/>
                </a:solidFill>
                <a:latin typeface="Georgia"/>
                <a:ea typeface="Georgia"/>
                <a:cs typeface="Georgia"/>
                <a:sym typeface="Georgia"/>
              </a:rPr>
              <a:t>Is there something happening in your community that you can take advantage of, or that will prohibit people from attending events?</a:t>
            </a:r>
            <a:r>
              <a:rPr lang="en-US" sz="1200" b="1" dirty="0">
                <a:solidFill>
                  <a:schemeClr val="dk1"/>
                </a:solidFill>
                <a:latin typeface="Georgia"/>
                <a:ea typeface="Georgia"/>
                <a:cs typeface="Georgia"/>
                <a:sym typeface="Georgia"/>
              </a:rPr>
              <a:t> </a:t>
            </a:r>
          </a:p>
          <a:p>
            <a:pPr marL="800100" lvl="1" indent="-342900">
              <a:lnSpc>
                <a:spcPct val="90000"/>
              </a:lnSpc>
              <a:buFont typeface="Arial" panose="020B0604020202020204" pitchFamily="34" charset="0"/>
              <a:buChar char="•"/>
            </a:pPr>
            <a:r>
              <a:rPr lang="en-US" sz="1200" b="1" dirty="0">
                <a:solidFill>
                  <a:schemeClr val="dk1"/>
                </a:solidFill>
                <a:latin typeface="Georgia"/>
                <a:ea typeface="Georgia"/>
                <a:cs typeface="Georgia"/>
                <a:sym typeface="Georgia"/>
              </a:rPr>
              <a:t>What is happening at UGA – </a:t>
            </a:r>
            <a:r>
              <a:rPr lang="en-US" sz="1200" dirty="0">
                <a:solidFill>
                  <a:schemeClr val="dk1"/>
                </a:solidFill>
                <a:latin typeface="Georgia"/>
                <a:ea typeface="Georgia"/>
                <a:cs typeface="Georgia"/>
                <a:sym typeface="Georgia"/>
              </a:rPr>
              <a:t>It is always good to consider what UGA is celebrating and how your chapter can participate</a:t>
            </a:r>
            <a:endParaRPr lang="en-US" dirty="0"/>
          </a:p>
          <a:p>
            <a:pPr marL="342900" lvl="0" indent="-342900">
              <a:lnSpc>
                <a:spcPct val="90000"/>
              </a:lnSpc>
              <a:buFont typeface="Arial" panose="020B0604020202020204" pitchFamily="34" charset="0"/>
              <a:buChar char="•"/>
            </a:pPr>
            <a:r>
              <a:rPr lang="en-US" dirty="0"/>
              <a:t>Where</a:t>
            </a:r>
          </a:p>
          <a:p>
            <a:pPr marL="800100" lvl="1" indent="-342900">
              <a:lnSpc>
                <a:spcPct val="90000"/>
              </a:lnSpc>
              <a:buFont typeface="Arial" panose="020B0604020202020204" pitchFamily="34" charset="0"/>
              <a:buChar char="•"/>
            </a:pPr>
            <a:r>
              <a:rPr lang="en-US" sz="2400" b="1" dirty="0">
                <a:solidFill>
                  <a:schemeClr val="dk1"/>
                </a:solidFill>
                <a:latin typeface="Georgia"/>
                <a:ea typeface="Georgia"/>
                <a:cs typeface="Georgia"/>
                <a:sym typeface="Georgia"/>
              </a:rPr>
              <a:t>Is there a Bulldog owned business in your area – </a:t>
            </a:r>
            <a:r>
              <a:rPr lang="en-US" sz="2400" dirty="0">
                <a:solidFill>
                  <a:schemeClr val="dk1"/>
                </a:solidFill>
                <a:latin typeface="Georgia"/>
                <a:ea typeface="Georgia"/>
                <a:cs typeface="Georgia"/>
                <a:sym typeface="Georgia"/>
              </a:rPr>
              <a:t>Do you or any other chapter leaders know of a UGA alumni owned bar, restaurant, or venue that could work for the event your planning? It is always fun to support fellow Dawgs!</a:t>
            </a:r>
          </a:p>
          <a:p>
            <a:pPr marL="800100" lvl="1" indent="-342900">
              <a:lnSpc>
                <a:spcPct val="90000"/>
              </a:lnSpc>
              <a:buFont typeface="Arial" panose="020B0604020202020204" pitchFamily="34" charset="0"/>
              <a:buChar char="•"/>
            </a:pPr>
            <a:r>
              <a:rPr lang="en-US" sz="2400" b="1" dirty="0">
                <a:solidFill>
                  <a:schemeClr val="dk1"/>
                </a:solidFill>
                <a:latin typeface="Georgia"/>
                <a:ea typeface="Georgia"/>
                <a:cs typeface="Georgia"/>
                <a:sym typeface="Georgia"/>
              </a:rPr>
              <a:t>Should the venue be free </a:t>
            </a:r>
            <a:r>
              <a:rPr lang="en-US" sz="2400" dirty="0">
                <a:solidFill>
                  <a:schemeClr val="dk1"/>
                </a:solidFill>
                <a:latin typeface="Georgia"/>
                <a:ea typeface="Georgia"/>
                <a:cs typeface="Georgia"/>
                <a:sym typeface="Georgia"/>
              </a:rPr>
              <a:t>– In other cases, such as game watching parties and Bulldogs After Business Hours, you should always find businesses that will not charge you to use the space or require a minimum purchase.</a:t>
            </a:r>
          </a:p>
          <a:p>
            <a:pPr marL="800100" lvl="1" indent="-342900">
              <a:lnSpc>
                <a:spcPct val="90000"/>
              </a:lnSpc>
              <a:buFont typeface="Arial" panose="020B0604020202020204" pitchFamily="34" charset="0"/>
              <a:buChar char="•"/>
            </a:pPr>
            <a:r>
              <a:rPr lang="en-US" sz="2400" b="1" dirty="0">
                <a:solidFill>
                  <a:schemeClr val="dk1"/>
                </a:solidFill>
                <a:latin typeface="Georgia"/>
                <a:ea typeface="Georgia"/>
                <a:cs typeface="Georgia"/>
                <a:sym typeface="Georgia"/>
              </a:rPr>
              <a:t>Does the venue cost money – </a:t>
            </a:r>
            <a:r>
              <a:rPr lang="en-US" sz="2400" dirty="0">
                <a:solidFill>
                  <a:schemeClr val="dk1"/>
                </a:solidFill>
                <a:latin typeface="Georgia"/>
                <a:ea typeface="Georgia"/>
                <a:cs typeface="Georgia"/>
                <a:sym typeface="Georgia"/>
              </a:rPr>
              <a:t>In some cases, paying for an event space is inevitable, when this is the case inquire as to whether the venue will direct bill the Alumni Association so you don’t have to spend the money up front – this is always preferable. </a:t>
            </a:r>
            <a:endParaRPr lang="en-US" dirty="0"/>
          </a:p>
          <a:p>
            <a:pPr marL="342900" lvl="0" indent="-342900">
              <a:lnSpc>
                <a:spcPct val="90000"/>
              </a:lnSpc>
              <a:buFont typeface="Arial" panose="020B0604020202020204" pitchFamily="34" charset="0"/>
              <a:buChar char="•"/>
            </a:pPr>
            <a:r>
              <a:rPr lang="en-US" dirty="0"/>
              <a:t>Why -</a:t>
            </a:r>
            <a:r>
              <a:rPr lang="en-US" sz="1200" b="1" dirty="0">
                <a:solidFill>
                  <a:schemeClr val="dk1"/>
                </a:solidFill>
                <a:latin typeface="Georgia"/>
                <a:ea typeface="Georgia"/>
                <a:cs typeface="Georgia"/>
                <a:sym typeface="Georgia"/>
              </a:rPr>
              <a:t>As your leadership team plans events, remember to let the follow questions guide your process.</a:t>
            </a:r>
          </a:p>
          <a:p>
            <a:pPr marL="800100" lvl="1" indent="-342900">
              <a:lnSpc>
                <a:spcPct val="90000"/>
              </a:lnSpc>
              <a:buFont typeface="Arial" panose="020B0604020202020204" pitchFamily="34" charset="0"/>
              <a:buChar char="•"/>
            </a:pPr>
            <a:r>
              <a:rPr lang="en-US" sz="1200" dirty="0">
                <a:solidFill>
                  <a:schemeClr val="dk1"/>
                </a:solidFill>
                <a:latin typeface="Georgia"/>
                <a:ea typeface="Georgia"/>
                <a:cs typeface="Georgia"/>
                <a:sym typeface="Georgia"/>
              </a:rPr>
              <a:t>Who are you trying to attract?</a:t>
            </a:r>
          </a:p>
          <a:p>
            <a:pPr marL="800100" lvl="1" indent="-342900">
              <a:lnSpc>
                <a:spcPct val="90000"/>
              </a:lnSpc>
              <a:buFont typeface="Arial" panose="020B0604020202020204" pitchFamily="34" charset="0"/>
              <a:buChar char="•"/>
            </a:pPr>
            <a:r>
              <a:rPr lang="en-US" sz="1200" dirty="0">
                <a:solidFill>
                  <a:schemeClr val="dk1"/>
                </a:solidFill>
                <a:latin typeface="Georgia"/>
                <a:ea typeface="Georgia"/>
                <a:cs typeface="Georgia"/>
                <a:sym typeface="Georgia"/>
              </a:rPr>
              <a:t>What is purpose of your event? i.e. fun, networking, volunteerism, </a:t>
            </a:r>
            <a:r>
              <a:rPr lang="en-US" sz="1200" dirty="0" err="1">
                <a:solidFill>
                  <a:schemeClr val="dk1"/>
                </a:solidFill>
                <a:latin typeface="Georgia"/>
                <a:ea typeface="Georgia"/>
                <a:cs typeface="Georgia"/>
                <a:sym typeface="Georgia"/>
              </a:rPr>
              <a:t>etc</a:t>
            </a:r>
            <a:r>
              <a:rPr lang="en-US" sz="1200" dirty="0">
                <a:solidFill>
                  <a:schemeClr val="dk1"/>
                </a:solidFill>
                <a:latin typeface="Georgia"/>
                <a:ea typeface="Georgia"/>
                <a:cs typeface="Georgia"/>
                <a:sym typeface="Georgia"/>
              </a:rPr>
              <a:t>…</a:t>
            </a:r>
          </a:p>
          <a:p>
            <a:pPr marL="800100" lvl="1" indent="-342900">
              <a:lnSpc>
                <a:spcPct val="90000"/>
              </a:lnSpc>
              <a:buFont typeface="Arial" panose="020B0604020202020204" pitchFamily="34" charset="0"/>
              <a:buChar char="•"/>
            </a:pPr>
            <a:r>
              <a:rPr lang="en-US" sz="1200" dirty="0">
                <a:solidFill>
                  <a:schemeClr val="dk1"/>
                </a:solidFill>
                <a:latin typeface="Georgia"/>
                <a:ea typeface="Georgia"/>
                <a:cs typeface="Georgia"/>
                <a:sym typeface="Georgia"/>
              </a:rPr>
              <a:t>Will this event uphold the mission of UGA?</a:t>
            </a:r>
            <a:endParaRPr lang="en-US" dirty="0"/>
          </a:p>
          <a:p>
            <a:pPr marL="342900" lvl="0" indent="-342900">
              <a:lnSpc>
                <a:spcPct val="90000"/>
              </a:lnSpc>
              <a:buFont typeface="Arial" panose="020B0604020202020204" pitchFamily="34" charset="0"/>
              <a:buChar char="•"/>
            </a:pPr>
            <a:r>
              <a:rPr lang="en-US" dirty="0"/>
              <a:t>How</a:t>
            </a:r>
          </a:p>
          <a:p>
            <a:pPr marL="800100" lvl="1" indent="-342900">
              <a:lnSpc>
                <a:spcPct val="90000"/>
              </a:lnSpc>
              <a:buFont typeface="Arial" panose="020B0604020202020204" pitchFamily="34" charset="0"/>
              <a:buChar char="•"/>
            </a:pPr>
            <a:endParaRPr lang="en-US" dirty="0"/>
          </a:p>
          <a:p>
            <a:pPr marR="0" lvl="0" algn="l" rtl="0">
              <a:lnSpc>
                <a:spcPct val="90000"/>
              </a:lnSpc>
              <a:spcBef>
                <a:spcPts val="0"/>
              </a:spcBef>
              <a:spcAft>
                <a:spcPts val="0"/>
              </a:spcAft>
              <a:buNone/>
            </a:pPr>
            <a:r>
              <a:rPr lang="en-US" sz="1200" b="1" dirty="0">
                <a:solidFill>
                  <a:schemeClr val="dk1"/>
                </a:solidFill>
                <a:latin typeface="Georgia"/>
                <a:ea typeface="Georgia"/>
                <a:cs typeface="Georgia"/>
                <a:sym typeface="Georgia"/>
              </a:rPr>
              <a:t>Stay with what works. </a:t>
            </a:r>
            <a:r>
              <a:rPr lang="en-US" sz="1200" dirty="0">
                <a:solidFill>
                  <a:schemeClr val="dk1"/>
                </a:solidFill>
                <a:latin typeface="Georgia"/>
                <a:ea typeface="Georgia"/>
                <a:cs typeface="Georgia"/>
                <a:sym typeface="Georgia"/>
              </a:rPr>
              <a:t>If you have a great event, make it an annual event people can look forward to each year or consider a monthly series.</a:t>
            </a:r>
            <a:endParaRPr lang="en-US" sz="800" b="1" dirty="0">
              <a:solidFill>
                <a:schemeClr val="dk1"/>
              </a:solidFill>
              <a:latin typeface="Georgia"/>
              <a:ea typeface="Georgia"/>
              <a:cs typeface="Georgia"/>
              <a:sym typeface="Georgia"/>
            </a:endParaRPr>
          </a:p>
          <a:p>
            <a:pPr lvl="0">
              <a:lnSpc>
                <a:spcPct val="90000"/>
              </a:lnSpc>
            </a:pPr>
            <a:r>
              <a:rPr lang="en-US" sz="1200" b="1" dirty="0">
                <a:solidFill>
                  <a:schemeClr val="dk1"/>
                </a:solidFill>
                <a:latin typeface="Georgia"/>
                <a:ea typeface="Georgia"/>
                <a:cs typeface="Georgia"/>
                <a:sym typeface="Georgia"/>
              </a:rPr>
              <a:t>Consistency is key. </a:t>
            </a:r>
            <a:r>
              <a:rPr lang="en-US" sz="1200" dirty="0">
                <a:solidFill>
                  <a:schemeClr val="dk1"/>
                </a:solidFill>
                <a:latin typeface="Georgia"/>
                <a:ea typeface="Georgia"/>
                <a:cs typeface="Georgia"/>
                <a:sym typeface="Georgia"/>
              </a:rPr>
              <a:t>Try to avoid 1+ month(s) between events – keep the calendar fresh and engaging!</a:t>
            </a:r>
          </a:p>
          <a:p>
            <a:pPr marR="0" lvl="0" algn="l" rtl="0">
              <a:lnSpc>
                <a:spcPct val="90000"/>
              </a:lnSpc>
              <a:spcBef>
                <a:spcPts val="0"/>
              </a:spcBef>
              <a:spcAft>
                <a:spcPts val="0"/>
              </a:spcAft>
              <a:buNone/>
            </a:pPr>
            <a:r>
              <a:rPr lang="en-US" sz="1200" b="1" dirty="0">
                <a:solidFill>
                  <a:schemeClr val="dk1"/>
                </a:solidFill>
                <a:latin typeface="Georgia"/>
                <a:ea typeface="Georgia"/>
                <a:cs typeface="Georgia"/>
                <a:sym typeface="Georgia"/>
              </a:rPr>
              <a:t>Participate in Nationwide Events. </a:t>
            </a:r>
            <a:r>
              <a:rPr lang="en-US" sz="1200" dirty="0">
                <a:solidFill>
                  <a:schemeClr val="dk1"/>
                </a:solidFill>
                <a:latin typeface="Georgia"/>
                <a:ea typeface="Georgia"/>
                <a:cs typeface="Georgia"/>
                <a:sym typeface="Georgia"/>
              </a:rPr>
              <a:t>Ideally, every active chapter should have an event for their members to attend – that’s 3 events you can keep on your chapter’s calendar every year!</a:t>
            </a:r>
          </a:p>
          <a:p>
            <a:pPr marR="0" lvl="0" algn="l" rtl="0">
              <a:lnSpc>
                <a:spcPct val="90000"/>
              </a:lnSpc>
              <a:spcBef>
                <a:spcPts val="0"/>
              </a:spcBef>
              <a:spcAft>
                <a:spcPts val="0"/>
              </a:spcAft>
              <a:buNone/>
            </a:pPr>
            <a:r>
              <a:rPr lang="en-US" sz="1200" b="1" dirty="0">
                <a:solidFill>
                  <a:schemeClr val="dk1"/>
                </a:solidFill>
                <a:latin typeface="Georgia"/>
                <a:ea typeface="Georgia"/>
                <a:cs typeface="Georgia"/>
                <a:sym typeface="Georgia"/>
              </a:rPr>
              <a:t>Keep an eye on the Chapter Leader Facebook group for ideas. </a:t>
            </a:r>
            <a:r>
              <a:rPr lang="en-US" sz="1200" dirty="0">
                <a:solidFill>
                  <a:schemeClr val="dk1"/>
                </a:solidFill>
                <a:latin typeface="Georgia"/>
                <a:ea typeface="Georgia"/>
                <a:cs typeface="Georgia"/>
                <a:sym typeface="Georgia"/>
              </a:rPr>
              <a:t>If you love the brainstorming that happens at ALA, take a look at the Facebook group, points sheet, or Alumni Association event calendar to see what other chapters are doing!</a:t>
            </a:r>
          </a:p>
          <a:p>
            <a:pPr lvl="0">
              <a:lnSpc>
                <a:spcPct val="90000"/>
              </a:lnSpc>
            </a:pPr>
            <a:endParaRPr lang="en-US" sz="1200" dirty="0">
              <a:solidFill>
                <a:schemeClr val="dk1"/>
              </a:solidFill>
              <a:latin typeface="Georgia"/>
              <a:ea typeface="Georgia"/>
              <a:cs typeface="Georgia"/>
              <a:sym typeface="Georgia"/>
            </a:endParaRPr>
          </a:p>
        </p:txBody>
      </p:sp>
      <p:sp>
        <p:nvSpPr>
          <p:cNvPr id="105" name="Shape 10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0539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r>
              <a:rPr lang="en-US" dirty="0"/>
              <a:t>Bullet one: chapter leader rolls off, moves, or has to step down</a:t>
            </a:r>
          </a:p>
          <a:p>
            <a:pPr lvl="0" rtl="0">
              <a:spcBef>
                <a:spcPts val="0"/>
              </a:spcBef>
              <a:buNone/>
            </a:pPr>
            <a:r>
              <a:rPr lang="en-US" dirty="0"/>
              <a:t>Exception: if someone approaches you about being on the board in a specific position determine if they are a good fit. </a:t>
            </a:r>
          </a:p>
        </p:txBody>
      </p:sp>
      <p:sp>
        <p:nvSpPr>
          <p:cNvPr id="105" name="Shape 10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7824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r>
              <a:rPr lang="en-US" dirty="0"/>
              <a:t>Bullet one: chapter leader rolls off, moves, or has to step down</a:t>
            </a:r>
          </a:p>
          <a:p>
            <a:pPr lvl="0" rtl="0">
              <a:spcBef>
                <a:spcPts val="0"/>
              </a:spcBef>
              <a:buNone/>
            </a:pPr>
            <a:r>
              <a:rPr lang="en-US" dirty="0"/>
              <a:t>Exception: if someone approaches you about being on the board in a specific position determine if they are a good fit. </a:t>
            </a:r>
          </a:p>
        </p:txBody>
      </p:sp>
      <p:sp>
        <p:nvSpPr>
          <p:cNvPr id="105" name="Shape 10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360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r>
              <a:rPr lang="en-US" sz="1200" kern="1200" dirty="0">
                <a:solidFill>
                  <a:schemeClr val="tx1"/>
                </a:solidFill>
                <a:effectLst/>
                <a:latin typeface="+mn-lt"/>
                <a:ea typeface="+mn-ea"/>
                <a:cs typeface="+mn-cs"/>
              </a:rPr>
              <a:t>Planning events on the first time, even if it isn’t successful keep trying and do more! Success looks different feed back </a:t>
            </a:r>
          </a:p>
        </p:txBody>
      </p:sp>
      <p:sp>
        <p:nvSpPr>
          <p:cNvPr id="105" name="Shape 10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3742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r>
              <a:rPr lang="en-US" dirty="0"/>
              <a:t>Bullet one: chapter leader rolls off, moves, or has to step down</a:t>
            </a:r>
          </a:p>
          <a:p>
            <a:pPr lvl="0" rtl="0">
              <a:spcBef>
                <a:spcPts val="0"/>
              </a:spcBef>
              <a:buNone/>
            </a:pPr>
            <a:r>
              <a:rPr lang="en-US" dirty="0"/>
              <a:t>Exception: if someone approaches you about being on the board in a specific position determine if they are a good fit. </a:t>
            </a:r>
          </a:p>
        </p:txBody>
      </p:sp>
      <p:sp>
        <p:nvSpPr>
          <p:cNvPr id="105" name="Shape 10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7092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r>
              <a:rPr lang="en-US" dirty="0"/>
              <a:t>Bullet one: chapter leader rolls off, moves, or has to step down</a:t>
            </a:r>
          </a:p>
          <a:p>
            <a:pPr lvl="0" rtl="0">
              <a:spcBef>
                <a:spcPts val="0"/>
              </a:spcBef>
              <a:buNone/>
            </a:pPr>
            <a:r>
              <a:rPr lang="en-US" dirty="0"/>
              <a:t>Exception: if someone approaches you about being on the board in a specific position determine if they are a good fit. </a:t>
            </a:r>
          </a:p>
        </p:txBody>
      </p:sp>
      <p:sp>
        <p:nvSpPr>
          <p:cNvPr id="105" name="Shape 10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26617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8B590-0BE3-40F7-BA86-813736E169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1E2BC1-80FB-48F1-ACF8-06578FDC62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32C75A-7CA4-42CF-B9AC-71FEA19FD86C}"/>
              </a:ext>
            </a:extLst>
          </p:cNvPr>
          <p:cNvSpPr>
            <a:spLocks noGrp="1"/>
          </p:cNvSpPr>
          <p:nvPr>
            <p:ph type="dt" sz="half" idx="10"/>
          </p:nvPr>
        </p:nvSpPr>
        <p:spPr/>
        <p:txBody>
          <a:bodyPr/>
          <a:lstStyle/>
          <a:p>
            <a:fld id="{A9FF8031-12BE-4C46-AB22-9B41E0126FDA}" type="datetimeFigureOut">
              <a:rPr lang="en-US" smtClean="0"/>
              <a:t>2/21/2020</a:t>
            </a:fld>
            <a:endParaRPr lang="en-US"/>
          </a:p>
        </p:txBody>
      </p:sp>
      <p:sp>
        <p:nvSpPr>
          <p:cNvPr id="5" name="Footer Placeholder 4">
            <a:extLst>
              <a:ext uri="{FF2B5EF4-FFF2-40B4-BE49-F238E27FC236}">
                <a16:creationId xmlns:a16="http://schemas.microsoft.com/office/drawing/2014/main" id="{40D08B21-4055-44F8-A9D3-7F7EF4D3D4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1E7670-2C38-4706-B607-734D4D47D3AC}"/>
              </a:ext>
            </a:extLst>
          </p:cNvPr>
          <p:cNvSpPr>
            <a:spLocks noGrp="1"/>
          </p:cNvSpPr>
          <p:nvPr>
            <p:ph type="sldNum" sz="quarter" idx="12"/>
          </p:nvPr>
        </p:nvSpPr>
        <p:spPr/>
        <p:txBody>
          <a:bodyPr/>
          <a:lstStyle/>
          <a:p>
            <a:fld id="{415E45D1-12BD-4761-A3C7-437A71283616}" type="slidenum">
              <a:rPr lang="en-US" smtClean="0"/>
              <a:t>‹#›</a:t>
            </a:fld>
            <a:endParaRPr lang="en-US"/>
          </a:p>
        </p:txBody>
      </p:sp>
    </p:spTree>
    <p:extLst>
      <p:ext uri="{BB962C8B-B14F-4D97-AF65-F5344CB8AC3E}">
        <p14:creationId xmlns:p14="http://schemas.microsoft.com/office/powerpoint/2010/main" val="4238422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B4E95-AC31-4420-83E0-B93F84FE833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F3ED7A-ECAF-4507-BE77-20F029F19A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A9B00-B9F8-46B7-8D63-DFC28DC6DB2C}"/>
              </a:ext>
            </a:extLst>
          </p:cNvPr>
          <p:cNvSpPr>
            <a:spLocks noGrp="1"/>
          </p:cNvSpPr>
          <p:nvPr>
            <p:ph type="dt" sz="half" idx="10"/>
          </p:nvPr>
        </p:nvSpPr>
        <p:spPr/>
        <p:txBody>
          <a:bodyPr/>
          <a:lstStyle/>
          <a:p>
            <a:fld id="{A9FF8031-12BE-4C46-AB22-9B41E0126FDA}" type="datetimeFigureOut">
              <a:rPr lang="en-US" smtClean="0"/>
              <a:t>2/21/2020</a:t>
            </a:fld>
            <a:endParaRPr lang="en-US"/>
          </a:p>
        </p:txBody>
      </p:sp>
      <p:sp>
        <p:nvSpPr>
          <p:cNvPr id="5" name="Footer Placeholder 4">
            <a:extLst>
              <a:ext uri="{FF2B5EF4-FFF2-40B4-BE49-F238E27FC236}">
                <a16:creationId xmlns:a16="http://schemas.microsoft.com/office/drawing/2014/main" id="{CF14EB74-F181-48B0-8DBA-0FC5F0B7AB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D23EC3-167B-4A70-87DA-DA0C971E849F}"/>
              </a:ext>
            </a:extLst>
          </p:cNvPr>
          <p:cNvSpPr>
            <a:spLocks noGrp="1"/>
          </p:cNvSpPr>
          <p:nvPr>
            <p:ph type="sldNum" sz="quarter" idx="12"/>
          </p:nvPr>
        </p:nvSpPr>
        <p:spPr/>
        <p:txBody>
          <a:bodyPr/>
          <a:lstStyle/>
          <a:p>
            <a:fld id="{415E45D1-12BD-4761-A3C7-437A71283616}" type="slidenum">
              <a:rPr lang="en-US" smtClean="0"/>
              <a:t>‹#›</a:t>
            </a:fld>
            <a:endParaRPr lang="en-US"/>
          </a:p>
        </p:txBody>
      </p:sp>
    </p:spTree>
    <p:extLst>
      <p:ext uri="{BB962C8B-B14F-4D97-AF65-F5344CB8AC3E}">
        <p14:creationId xmlns:p14="http://schemas.microsoft.com/office/powerpoint/2010/main" val="3091416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7A525D-77B4-44B8-B2EA-772047F609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526E87-EC9D-4BEB-9CC0-296BE73C87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7554D4-3681-4B6B-8EEE-3E66C6907C5B}"/>
              </a:ext>
            </a:extLst>
          </p:cNvPr>
          <p:cNvSpPr>
            <a:spLocks noGrp="1"/>
          </p:cNvSpPr>
          <p:nvPr>
            <p:ph type="dt" sz="half" idx="10"/>
          </p:nvPr>
        </p:nvSpPr>
        <p:spPr/>
        <p:txBody>
          <a:bodyPr/>
          <a:lstStyle/>
          <a:p>
            <a:fld id="{A9FF8031-12BE-4C46-AB22-9B41E0126FDA}" type="datetimeFigureOut">
              <a:rPr lang="en-US" smtClean="0"/>
              <a:t>2/21/2020</a:t>
            </a:fld>
            <a:endParaRPr lang="en-US"/>
          </a:p>
        </p:txBody>
      </p:sp>
      <p:sp>
        <p:nvSpPr>
          <p:cNvPr id="5" name="Footer Placeholder 4">
            <a:extLst>
              <a:ext uri="{FF2B5EF4-FFF2-40B4-BE49-F238E27FC236}">
                <a16:creationId xmlns:a16="http://schemas.microsoft.com/office/drawing/2014/main" id="{E04A653D-1928-48C6-8CD0-F4741AAC3E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4D7C9E-2D30-4A91-9D6E-4272E696F4DB}"/>
              </a:ext>
            </a:extLst>
          </p:cNvPr>
          <p:cNvSpPr>
            <a:spLocks noGrp="1"/>
          </p:cNvSpPr>
          <p:nvPr>
            <p:ph type="sldNum" sz="quarter" idx="12"/>
          </p:nvPr>
        </p:nvSpPr>
        <p:spPr/>
        <p:txBody>
          <a:bodyPr/>
          <a:lstStyle/>
          <a:p>
            <a:fld id="{415E45D1-12BD-4761-A3C7-437A71283616}" type="slidenum">
              <a:rPr lang="en-US" smtClean="0"/>
              <a:t>‹#›</a:t>
            </a:fld>
            <a:endParaRPr lang="en-US"/>
          </a:p>
        </p:txBody>
      </p:sp>
    </p:spTree>
    <p:extLst>
      <p:ext uri="{BB962C8B-B14F-4D97-AF65-F5344CB8AC3E}">
        <p14:creationId xmlns:p14="http://schemas.microsoft.com/office/powerpoint/2010/main" val="3195176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31A49-3D0A-4F18-B48E-6FC085091A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370EAD-4EA7-4F75-B2DF-F5D5AE556B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81DBA7-0203-4A39-8F01-A865D13DBD42}"/>
              </a:ext>
            </a:extLst>
          </p:cNvPr>
          <p:cNvSpPr>
            <a:spLocks noGrp="1"/>
          </p:cNvSpPr>
          <p:nvPr>
            <p:ph type="dt" sz="half" idx="10"/>
          </p:nvPr>
        </p:nvSpPr>
        <p:spPr/>
        <p:txBody>
          <a:bodyPr/>
          <a:lstStyle/>
          <a:p>
            <a:fld id="{A9FF8031-12BE-4C46-AB22-9B41E0126FDA}" type="datetimeFigureOut">
              <a:rPr lang="en-US" smtClean="0"/>
              <a:t>2/21/2020</a:t>
            </a:fld>
            <a:endParaRPr lang="en-US"/>
          </a:p>
        </p:txBody>
      </p:sp>
      <p:sp>
        <p:nvSpPr>
          <p:cNvPr id="5" name="Footer Placeholder 4">
            <a:extLst>
              <a:ext uri="{FF2B5EF4-FFF2-40B4-BE49-F238E27FC236}">
                <a16:creationId xmlns:a16="http://schemas.microsoft.com/office/drawing/2014/main" id="{5198865E-0ACF-4D20-B40D-AE091FCD9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BFA79D-913F-475B-9BD0-7802D3A70419}"/>
              </a:ext>
            </a:extLst>
          </p:cNvPr>
          <p:cNvSpPr>
            <a:spLocks noGrp="1"/>
          </p:cNvSpPr>
          <p:nvPr>
            <p:ph type="sldNum" sz="quarter" idx="12"/>
          </p:nvPr>
        </p:nvSpPr>
        <p:spPr/>
        <p:txBody>
          <a:bodyPr/>
          <a:lstStyle/>
          <a:p>
            <a:fld id="{415E45D1-12BD-4761-A3C7-437A71283616}" type="slidenum">
              <a:rPr lang="en-US" smtClean="0"/>
              <a:t>‹#›</a:t>
            </a:fld>
            <a:endParaRPr lang="en-US"/>
          </a:p>
        </p:txBody>
      </p:sp>
    </p:spTree>
    <p:extLst>
      <p:ext uri="{BB962C8B-B14F-4D97-AF65-F5344CB8AC3E}">
        <p14:creationId xmlns:p14="http://schemas.microsoft.com/office/powerpoint/2010/main" val="3766935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BE72F-FD87-4457-BCDC-126ED8AE7F1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943805-5FB3-4FAD-9CC2-FCACCE2306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EB96A6-4D84-46E4-B59B-71F086667E8D}"/>
              </a:ext>
            </a:extLst>
          </p:cNvPr>
          <p:cNvSpPr>
            <a:spLocks noGrp="1"/>
          </p:cNvSpPr>
          <p:nvPr>
            <p:ph type="dt" sz="half" idx="10"/>
          </p:nvPr>
        </p:nvSpPr>
        <p:spPr/>
        <p:txBody>
          <a:bodyPr/>
          <a:lstStyle/>
          <a:p>
            <a:fld id="{A9FF8031-12BE-4C46-AB22-9B41E0126FDA}" type="datetimeFigureOut">
              <a:rPr lang="en-US" smtClean="0"/>
              <a:t>2/21/2020</a:t>
            </a:fld>
            <a:endParaRPr lang="en-US"/>
          </a:p>
        </p:txBody>
      </p:sp>
      <p:sp>
        <p:nvSpPr>
          <p:cNvPr id="5" name="Footer Placeholder 4">
            <a:extLst>
              <a:ext uri="{FF2B5EF4-FFF2-40B4-BE49-F238E27FC236}">
                <a16:creationId xmlns:a16="http://schemas.microsoft.com/office/drawing/2014/main" id="{EDB143AA-82CB-45AB-A5BD-6BAD7394B4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50FBF5-C08E-4961-99CF-1463679AFE1D}"/>
              </a:ext>
            </a:extLst>
          </p:cNvPr>
          <p:cNvSpPr>
            <a:spLocks noGrp="1"/>
          </p:cNvSpPr>
          <p:nvPr>
            <p:ph type="sldNum" sz="quarter" idx="12"/>
          </p:nvPr>
        </p:nvSpPr>
        <p:spPr/>
        <p:txBody>
          <a:bodyPr/>
          <a:lstStyle/>
          <a:p>
            <a:fld id="{415E45D1-12BD-4761-A3C7-437A71283616}" type="slidenum">
              <a:rPr lang="en-US" smtClean="0"/>
              <a:t>‹#›</a:t>
            </a:fld>
            <a:endParaRPr lang="en-US"/>
          </a:p>
        </p:txBody>
      </p:sp>
    </p:spTree>
    <p:extLst>
      <p:ext uri="{BB962C8B-B14F-4D97-AF65-F5344CB8AC3E}">
        <p14:creationId xmlns:p14="http://schemas.microsoft.com/office/powerpoint/2010/main" val="3976730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7317C-0195-4A73-832B-D84F0E96CC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0117B8-7188-412E-94B4-0997B696EB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B08FF2-1817-4636-8D34-653A3E2B10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0C08E3-DEE3-40C5-B5C3-F9066EB9D475}"/>
              </a:ext>
            </a:extLst>
          </p:cNvPr>
          <p:cNvSpPr>
            <a:spLocks noGrp="1"/>
          </p:cNvSpPr>
          <p:nvPr>
            <p:ph type="dt" sz="half" idx="10"/>
          </p:nvPr>
        </p:nvSpPr>
        <p:spPr/>
        <p:txBody>
          <a:bodyPr/>
          <a:lstStyle/>
          <a:p>
            <a:fld id="{A9FF8031-12BE-4C46-AB22-9B41E0126FDA}" type="datetimeFigureOut">
              <a:rPr lang="en-US" smtClean="0"/>
              <a:t>2/21/2020</a:t>
            </a:fld>
            <a:endParaRPr lang="en-US"/>
          </a:p>
        </p:txBody>
      </p:sp>
      <p:sp>
        <p:nvSpPr>
          <p:cNvPr id="6" name="Footer Placeholder 5">
            <a:extLst>
              <a:ext uri="{FF2B5EF4-FFF2-40B4-BE49-F238E27FC236}">
                <a16:creationId xmlns:a16="http://schemas.microsoft.com/office/drawing/2014/main" id="{6451D280-6AB9-4679-ABED-757DAFACA0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CDF0C5-DCCB-447E-AE58-5F5184B6B2DB}"/>
              </a:ext>
            </a:extLst>
          </p:cNvPr>
          <p:cNvSpPr>
            <a:spLocks noGrp="1"/>
          </p:cNvSpPr>
          <p:nvPr>
            <p:ph type="sldNum" sz="quarter" idx="12"/>
          </p:nvPr>
        </p:nvSpPr>
        <p:spPr/>
        <p:txBody>
          <a:bodyPr/>
          <a:lstStyle/>
          <a:p>
            <a:fld id="{415E45D1-12BD-4761-A3C7-437A71283616}" type="slidenum">
              <a:rPr lang="en-US" smtClean="0"/>
              <a:t>‹#›</a:t>
            </a:fld>
            <a:endParaRPr lang="en-US"/>
          </a:p>
        </p:txBody>
      </p:sp>
    </p:spTree>
    <p:extLst>
      <p:ext uri="{BB962C8B-B14F-4D97-AF65-F5344CB8AC3E}">
        <p14:creationId xmlns:p14="http://schemas.microsoft.com/office/powerpoint/2010/main" val="467309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3CFB3-735A-4113-A02A-733DF67592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9F6AB3-D1B0-4120-9736-E44BCA9E83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87FCD3-EF69-4581-ACE9-66110FD664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123416-DB04-43D9-A25A-30513C6DE2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4ACCB6-87DF-413E-9AA3-20F5221403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0B40F6-7B27-4E80-A1E3-CB81C833EA63}"/>
              </a:ext>
            </a:extLst>
          </p:cNvPr>
          <p:cNvSpPr>
            <a:spLocks noGrp="1"/>
          </p:cNvSpPr>
          <p:nvPr>
            <p:ph type="dt" sz="half" idx="10"/>
          </p:nvPr>
        </p:nvSpPr>
        <p:spPr/>
        <p:txBody>
          <a:bodyPr/>
          <a:lstStyle/>
          <a:p>
            <a:fld id="{A9FF8031-12BE-4C46-AB22-9B41E0126FDA}" type="datetimeFigureOut">
              <a:rPr lang="en-US" smtClean="0"/>
              <a:t>2/21/2020</a:t>
            </a:fld>
            <a:endParaRPr lang="en-US"/>
          </a:p>
        </p:txBody>
      </p:sp>
      <p:sp>
        <p:nvSpPr>
          <p:cNvPr id="8" name="Footer Placeholder 7">
            <a:extLst>
              <a:ext uri="{FF2B5EF4-FFF2-40B4-BE49-F238E27FC236}">
                <a16:creationId xmlns:a16="http://schemas.microsoft.com/office/drawing/2014/main" id="{340E423B-1B3E-4A76-ACAE-19C7E4B8882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09637F-A4CA-4F05-8237-FBA111E975EE}"/>
              </a:ext>
            </a:extLst>
          </p:cNvPr>
          <p:cNvSpPr>
            <a:spLocks noGrp="1"/>
          </p:cNvSpPr>
          <p:nvPr>
            <p:ph type="sldNum" sz="quarter" idx="12"/>
          </p:nvPr>
        </p:nvSpPr>
        <p:spPr/>
        <p:txBody>
          <a:bodyPr/>
          <a:lstStyle/>
          <a:p>
            <a:fld id="{415E45D1-12BD-4761-A3C7-437A71283616}" type="slidenum">
              <a:rPr lang="en-US" smtClean="0"/>
              <a:t>‹#›</a:t>
            </a:fld>
            <a:endParaRPr lang="en-US"/>
          </a:p>
        </p:txBody>
      </p:sp>
    </p:spTree>
    <p:extLst>
      <p:ext uri="{BB962C8B-B14F-4D97-AF65-F5344CB8AC3E}">
        <p14:creationId xmlns:p14="http://schemas.microsoft.com/office/powerpoint/2010/main" val="1615679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46061-1ABC-4F68-9F6D-5E8470D69D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39B63B-C6BD-49F9-9350-534B2BD1B53C}"/>
              </a:ext>
            </a:extLst>
          </p:cNvPr>
          <p:cNvSpPr>
            <a:spLocks noGrp="1"/>
          </p:cNvSpPr>
          <p:nvPr>
            <p:ph type="dt" sz="half" idx="10"/>
          </p:nvPr>
        </p:nvSpPr>
        <p:spPr/>
        <p:txBody>
          <a:bodyPr/>
          <a:lstStyle/>
          <a:p>
            <a:fld id="{A9FF8031-12BE-4C46-AB22-9B41E0126FDA}" type="datetimeFigureOut">
              <a:rPr lang="en-US" smtClean="0"/>
              <a:t>2/21/2020</a:t>
            </a:fld>
            <a:endParaRPr lang="en-US"/>
          </a:p>
        </p:txBody>
      </p:sp>
      <p:sp>
        <p:nvSpPr>
          <p:cNvPr id="4" name="Footer Placeholder 3">
            <a:extLst>
              <a:ext uri="{FF2B5EF4-FFF2-40B4-BE49-F238E27FC236}">
                <a16:creationId xmlns:a16="http://schemas.microsoft.com/office/drawing/2014/main" id="{1FC2AA9B-6E6D-4263-96A2-4659DD4757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89A2D0-B01D-4E1A-A364-30336FF26B32}"/>
              </a:ext>
            </a:extLst>
          </p:cNvPr>
          <p:cNvSpPr>
            <a:spLocks noGrp="1"/>
          </p:cNvSpPr>
          <p:nvPr>
            <p:ph type="sldNum" sz="quarter" idx="12"/>
          </p:nvPr>
        </p:nvSpPr>
        <p:spPr/>
        <p:txBody>
          <a:bodyPr/>
          <a:lstStyle/>
          <a:p>
            <a:fld id="{415E45D1-12BD-4761-A3C7-437A71283616}" type="slidenum">
              <a:rPr lang="en-US" smtClean="0"/>
              <a:t>‹#›</a:t>
            </a:fld>
            <a:endParaRPr lang="en-US"/>
          </a:p>
        </p:txBody>
      </p:sp>
    </p:spTree>
    <p:extLst>
      <p:ext uri="{BB962C8B-B14F-4D97-AF65-F5344CB8AC3E}">
        <p14:creationId xmlns:p14="http://schemas.microsoft.com/office/powerpoint/2010/main" val="4040237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73A9CA-4E62-468B-BF52-B0DCDAC82568}"/>
              </a:ext>
            </a:extLst>
          </p:cNvPr>
          <p:cNvSpPr>
            <a:spLocks noGrp="1"/>
          </p:cNvSpPr>
          <p:nvPr>
            <p:ph type="dt" sz="half" idx="10"/>
          </p:nvPr>
        </p:nvSpPr>
        <p:spPr/>
        <p:txBody>
          <a:bodyPr/>
          <a:lstStyle/>
          <a:p>
            <a:fld id="{A9FF8031-12BE-4C46-AB22-9B41E0126FDA}" type="datetimeFigureOut">
              <a:rPr lang="en-US" smtClean="0"/>
              <a:t>2/21/2020</a:t>
            </a:fld>
            <a:endParaRPr lang="en-US"/>
          </a:p>
        </p:txBody>
      </p:sp>
      <p:sp>
        <p:nvSpPr>
          <p:cNvPr id="3" name="Footer Placeholder 2">
            <a:extLst>
              <a:ext uri="{FF2B5EF4-FFF2-40B4-BE49-F238E27FC236}">
                <a16:creationId xmlns:a16="http://schemas.microsoft.com/office/drawing/2014/main" id="{CFA8BD9D-F44B-4216-BC57-A54769640A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FE27EE-3A29-47D3-B0AF-FE5CF328E069}"/>
              </a:ext>
            </a:extLst>
          </p:cNvPr>
          <p:cNvSpPr>
            <a:spLocks noGrp="1"/>
          </p:cNvSpPr>
          <p:nvPr>
            <p:ph type="sldNum" sz="quarter" idx="12"/>
          </p:nvPr>
        </p:nvSpPr>
        <p:spPr/>
        <p:txBody>
          <a:bodyPr/>
          <a:lstStyle/>
          <a:p>
            <a:fld id="{415E45D1-12BD-4761-A3C7-437A71283616}" type="slidenum">
              <a:rPr lang="en-US" smtClean="0"/>
              <a:t>‹#›</a:t>
            </a:fld>
            <a:endParaRPr lang="en-US"/>
          </a:p>
        </p:txBody>
      </p:sp>
    </p:spTree>
    <p:extLst>
      <p:ext uri="{BB962C8B-B14F-4D97-AF65-F5344CB8AC3E}">
        <p14:creationId xmlns:p14="http://schemas.microsoft.com/office/powerpoint/2010/main" val="4210135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9E2D0-A938-4416-8AE9-325ED3F331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D1CDEF1-306E-4367-BC10-D46EC99503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77C2AA-F210-4D71-8AA8-3FEF1A83EA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879B9C-D82E-4D3B-95A9-C8DF7EAA1F86}"/>
              </a:ext>
            </a:extLst>
          </p:cNvPr>
          <p:cNvSpPr>
            <a:spLocks noGrp="1"/>
          </p:cNvSpPr>
          <p:nvPr>
            <p:ph type="dt" sz="half" idx="10"/>
          </p:nvPr>
        </p:nvSpPr>
        <p:spPr/>
        <p:txBody>
          <a:bodyPr/>
          <a:lstStyle/>
          <a:p>
            <a:fld id="{A9FF8031-12BE-4C46-AB22-9B41E0126FDA}" type="datetimeFigureOut">
              <a:rPr lang="en-US" smtClean="0"/>
              <a:t>2/21/2020</a:t>
            </a:fld>
            <a:endParaRPr lang="en-US"/>
          </a:p>
        </p:txBody>
      </p:sp>
      <p:sp>
        <p:nvSpPr>
          <p:cNvPr id="6" name="Footer Placeholder 5">
            <a:extLst>
              <a:ext uri="{FF2B5EF4-FFF2-40B4-BE49-F238E27FC236}">
                <a16:creationId xmlns:a16="http://schemas.microsoft.com/office/drawing/2014/main" id="{E2919316-A550-4377-B9B9-EE599759A0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64E924-B824-4EC4-AAB1-7615774E611F}"/>
              </a:ext>
            </a:extLst>
          </p:cNvPr>
          <p:cNvSpPr>
            <a:spLocks noGrp="1"/>
          </p:cNvSpPr>
          <p:nvPr>
            <p:ph type="sldNum" sz="quarter" idx="12"/>
          </p:nvPr>
        </p:nvSpPr>
        <p:spPr/>
        <p:txBody>
          <a:bodyPr/>
          <a:lstStyle/>
          <a:p>
            <a:fld id="{415E45D1-12BD-4761-A3C7-437A71283616}" type="slidenum">
              <a:rPr lang="en-US" smtClean="0"/>
              <a:t>‹#›</a:t>
            </a:fld>
            <a:endParaRPr lang="en-US"/>
          </a:p>
        </p:txBody>
      </p:sp>
    </p:spTree>
    <p:extLst>
      <p:ext uri="{BB962C8B-B14F-4D97-AF65-F5344CB8AC3E}">
        <p14:creationId xmlns:p14="http://schemas.microsoft.com/office/powerpoint/2010/main" val="2290460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71A1C-CA2F-4AE7-82B5-EBBB9EB532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B2E623-F0DD-42C1-ADA7-2FBA113CDB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F62860-CA66-4604-B5F3-ACFABB835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C9DB1C-9CF1-497D-9FD6-F728F62D3C35}"/>
              </a:ext>
            </a:extLst>
          </p:cNvPr>
          <p:cNvSpPr>
            <a:spLocks noGrp="1"/>
          </p:cNvSpPr>
          <p:nvPr>
            <p:ph type="dt" sz="half" idx="10"/>
          </p:nvPr>
        </p:nvSpPr>
        <p:spPr/>
        <p:txBody>
          <a:bodyPr/>
          <a:lstStyle/>
          <a:p>
            <a:fld id="{A9FF8031-12BE-4C46-AB22-9B41E0126FDA}" type="datetimeFigureOut">
              <a:rPr lang="en-US" smtClean="0"/>
              <a:t>2/21/2020</a:t>
            </a:fld>
            <a:endParaRPr lang="en-US"/>
          </a:p>
        </p:txBody>
      </p:sp>
      <p:sp>
        <p:nvSpPr>
          <p:cNvPr id="6" name="Footer Placeholder 5">
            <a:extLst>
              <a:ext uri="{FF2B5EF4-FFF2-40B4-BE49-F238E27FC236}">
                <a16:creationId xmlns:a16="http://schemas.microsoft.com/office/drawing/2014/main" id="{F7562D31-F6F4-4665-9354-3D0399F709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A5DF5E-DFBA-48F7-85E8-D598423FF64D}"/>
              </a:ext>
            </a:extLst>
          </p:cNvPr>
          <p:cNvSpPr>
            <a:spLocks noGrp="1"/>
          </p:cNvSpPr>
          <p:nvPr>
            <p:ph type="sldNum" sz="quarter" idx="12"/>
          </p:nvPr>
        </p:nvSpPr>
        <p:spPr/>
        <p:txBody>
          <a:bodyPr/>
          <a:lstStyle/>
          <a:p>
            <a:fld id="{415E45D1-12BD-4761-A3C7-437A71283616}" type="slidenum">
              <a:rPr lang="en-US" smtClean="0"/>
              <a:t>‹#›</a:t>
            </a:fld>
            <a:endParaRPr lang="en-US"/>
          </a:p>
        </p:txBody>
      </p:sp>
    </p:spTree>
    <p:extLst>
      <p:ext uri="{BB962C8B-B14F-4D97-AF65-F5344CB8AC3E}">
        <p14:creationId xmlns:p14="http://schemas.microsoft.com/office/powerpoint/2010/main" val="3632194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AAB677-AEA6-4FC9-A21C-934E74EB8A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67C62B-118C-4D59-AC37-DACEDA7C8B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8A90C6-2038-4366-B84A-7E60FD0AC6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FF8031-12BE-4C46-AB22-9B41E0126FDA}" type="datetimeFigureOut">
              <a:rPr lang="en-US" smtClean="0"/>
              <a:t>2/21/2020</a:t>
            </a:fld>
            <a:endParaRPr lang="en-US"/>
          </a:p>
        </p:txBody>
      </p:sp>
      <p:sp>
        <p:nvSpPr>
          <p:cNvPr id="5" name="Footer Placeholder 4">
            <a:extLst>
              <a:ext uri="{FF2B5EF4-FFF2-40B4-BE49-F238E27FC236}">
                <a16:creationId xmlns:a16="http://schemas.microsoft.com/office/drawing/2014/main" id="{6DA3DEA2-153C-4FC5-93AB-2592DA4481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1C96BA-8D7B-422B-BA5E-9CD189FC1C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5E45D1-12BD-4761-A3C7-437A71283616}" type="slidenum">
              <a:rPr lang="en-US" smtClean="0"/>
              <a:t>‹#›</a:t>
            </a:fld>
            <a:endParaRPr lang="en-US"/>
          </a:p>
        </p:txBody>
      </p:sp>
    </p:spTree>
    <p:extLst>
      <p:ext uri="{BB962C8B-B14F-4D97-AF65-F5344CB8AC3E}">
        <p14:creationId xmlns:p14="http://schemas.microsoft.com/office/powerpoint/2010/main" val="36885277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png"/><Relationship Id="rId7" Type="http://schemas.openxmlformats.org/officeDocument/2006/relationships/diagramQuickStyle" Target="../diagrams/quickStyle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8.jpg"/><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www.alumni.uga.edu/"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Shape 89"/>
          <p:cNvSpPr/>
          <p:nvPr/>
        </p:nvSpPr>
        <p:spPr>
          <a:xfrm>
            <a:off x="0" y="0"/>
            <a:ext cx="12192000" cy="6858000"/>
          </a:xfrm>
          <a:prstGeom prst="rect">
            <a:avLst/>
          </a:prstGeom>
          <a:solidFill>
            <a:srgbClr val="BB2737"/>
          </a:solidFill>
          <a:ln w="12700" cap="flat" cmpd="sng">
            <a:solidFill>
              <a:srgbClr val="42719B"/>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buNone/>
            </a:pPr>
            <a:endParaRPr sz="1800" dirty="0">
              <a:solidFill>
                <a:schemeClr val="lt1"/>
              </a:solidFill>
              <a:latin typeface="Calibri"/>
              <a:ea typeface="Calibri"/>
              <a:cs typeface="Calibri"/>
              <a:sym typeface="Calibri"/>
            </a:endParaRPr>
          </a:p>
        </p:txBody>
      </p:sp>
      <p:pic>
        <p:nvPicPr>
          <p:cNvPr id="90" name="Shape 90"/>
          <p:cNvPicPr preferRelativeResize="0"/>
          <p:nvPr/>
        </p:nvPicPr>
        <p:blipFill rotWithShape="1">
          <a:blip r:embed="rId3">
            <a:alphaModFix/>
          </a:blip>
          <a:srcRect/>
          <a:stretch/>
        </p:blipFill>
        <p:spPr>
          <a:xfrm>
            <a:off x="4222878" y="4697551"/>
            <a:ext cx="4065300" cy="1328700"/>
          </a:xfrm>
          <a:prstGeom prst="rect">
            <a:avLst/>
          </a:prstGeom>
          <a:noFill/>
          <a:ln>
            <a:noFill/>
          </a:ln>
        </p:spPr>
      </p:pic>
      <p:sp>
        <p:nvSpPr>
          <p:cNvPr id="91" name="Shape 91"/>
          <p:cNvSpPr txBox="1">
            <a:spLocks noGrp="1"/>
          </p:cNvSpPr>
          <p:nvPr>
            <p:ph type="ctrTitle"/>
          </p:nvPr>
        </p:nvSpPr>
        <p:spPr>
          <a:xfrm>
            <a:off x="1791000" y="1687067"/>
            <a:ext cx="8610000" cy="1017900"/>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buClr>
                <a:schemeClr val="lt1"/>
              </a:buClr>
              <a:buSzPct val="25000"/>
              <a:buFont typeface="Georgia"/>
              <a:buNone/>
            </a:pPr>
            <a:r>
              <a:rPr lang="en-US" sz="8800" dirty="0">
                <a:solidFill>
                  <a:schemeClr val="lt1"/>
                </a:solidFill>
                <a:latin typeface="Georgia"/>
                <a:ea typeface="Georgia"/>
                <a:cs typeface="Georgia"/>
                <a:sym typeface="Georgia"/>
              </a:rPr>
              <a:t>Leading a Chapter 101</a:t>
            </a:r>
          </a:p>
        </p:txBody>
      </p:sp>
      <p:pic>
        <p:nvPicPr>
          <p:cNvPr id="93" name="Shape 93"/>
          <p:cNvPicPr preferRelativeResize="0"/>
          <p:nvPr/>
        </p:nvPicPr>
        <p:blipFill rotWithShape="1">
          <a:blip r:embed="rId4">
            <a:alphaModFix/>
          </a:blip>
          <a:srcRect/>
          <a:stretch/>
        </p:blipFill>
        <p:spPr>
          <a:xfrm>
            <a:off x="1459469" y="654035"/>
            <a:ext cx="203199" cy="2476500"/>
          </a:xfrm>
          <a:prstGeom prst="rect">
            <a:avLst/>
          </a:prstGeom>
          <a:noFill/>
          <a:ln>
            <a:noFill/>
          </a:ln>
        </p:spPr>
      </p:pic>
      <p:pic>
        <p:nvPicPr>
          <p:cNvPr id="94" name="Shape 94"/>
          <p:cNvPicPr preferRelativeResize="0"/>
          <p:nvPr/>
        </p:nvPicPr>
        <p:blipFill rotWithShape="1">
          <a:blip r:embed="rId4">
            <a:alphaModFix/>
          </a:blip>
          <a:srcRect/>
          <a:stretch/>
        </p:blipFill>
        <p:spPr>
          <a:xfrm>
            <a:off x="10555342" y="654035"/>
            <a:ext cx="203199" cy="2476500"/>
          </a:xfrm>
          <a:prstGeom prst="rect">
            <a:avLst/>
          </a:prstGeom>
          <a:noFill/>
          <a:ln>
            <a:noFill/>
          </a:ln>
        </p:spPr>
      </p:pic>
      <p:sp>
        <p:nvSpPr>
          <p:cNvPr id="95" name="Shape 95"/>
          <p:cNvSpPr txBox="1"/>
          <p:nvPr/>
        </p:nvSpPr>
        <p:spPr>
          <a:xfrm>
            <a:off x="2076228" y="3422073"/>
            <a:ext cx="8358600" cy="581151"/>
          </a:xfrm>
          <a:prstGeom prst="rect">
            <a:avLst/>
          </a:prstGeom>
          <a:noFill/>
          <a:ln>
            <a:noFill/>
          </a:ln>
        </p:spPr>
        <p:txBody>
          <a:bodyPr lIns="91425" tIns="45700" rIns="91425" bIns="45700" anchor="b" anchorCtr="0">
            <a:noAutofit/>
          </a:bodyPr>
          <a:lstStyle/>
          <a:p>
            <a:pPr marL="0" marR="0" lvl="0" indent="0" algn="ctr" rtl="0">
              <a:lnSpc>
                <a:spcPct val="115000"/>
              </a:lnSpc>
              <a:spcBef>
                <a:spcPts val="0"/>
              </a:spcBef>
              <a:buClr>
                <a:schemeClr val="lt1"/>
              </a:buClr>
              <a:buFont typeface="Georgia"/>
              <a:buNone/>
            </a:pPr>
            <a:r>
              <a:rPr lang="en-US" i="1">
                <a:solidFill>
                  <a:schemeClr val="lt1"/>
                </a:solidFill>
                <a:latin typeface="Georgia"/>
                <a:ea typeface="Georgia"/>
                <a:cs typeface="Georgia"/>
                <a:sym typeface="Georgia"/>
              </a:rPr>
              <a:t>Ally Howard</a:t>
            </a:r>
            <a:endParaRPr lang="en-US" i="1" dirty="0">
              <a:solidFill>
                <a:schemeClr val="lt1"/>
              </a:solidFill>
              <a:latin typeface="Georgia"/>
              <a:ea typeface="Georgia"/>
              <a:cs typeface="Georgia"/>
              <a:sym typeface="Georgia"/>
            </a:endParaRPr>
          </a:p>
          <a:p>
            <a:pPr marL="0" marR="0" lvl="0" indent="0" algn="ctr" rtl="0">
              <a:lnSpc>
                <a:spcPct val="115000"/>
              </a:lnSpc>
              <a:spcBef>
                <a:spcPts val="0"/>
              </a:spcBef>
              <a:buClr>
                <a:schemeClr val="lt1"/>
              </a:buClr>
              <a:buFont typeface="Georgia"/>
              <a:buNone/>
            </a:pPr>
            <a:r>
              <a:rPr lang="en-US" i="1" dirty="0">
                <a:solidFill>
                  <a:schemeClr val="lt1"/>
                </a:solidFill>
                <a:latin typeface="Georgia"/>
                <a:ea typeface="Georgia"/>
                <a:cs typeface="Georgia"/>
                <a:sym typeface="Georgia"/>
              </a:rPr>
              <a:t>Associate Director of Alumni Chapters</a:t>
            </a:r>
          </a:p>
          <a:p>
            <a:pPr marL="0" marR="0" lvl="0" indent="0" algn="ctr" rtl="0">
              <a:lnSpc>
                <a:spcPct val="115000"/>
              </a:lnSpc>
              <a:spcBef>
                <a:spcPts val="0"/>
              </a:spcBef>
              <a:buClr>
                <a:schemeClr val="lt1"/>
              </a:buClr>
              <a:buFont typeface="Georgia"/>
              <a:buNone/>
            </a:pPr>
            <a:r>
              <a:rPr lang="en-US" i="1" dirty="0">
                <a:solidFill>
                  <a:schemeClr val="lt1"/>
                </a:solidFill>
                <a:latin typeface="Georgia"/>
                <a:ea typeface="Georgia"/>
                <a:cs typeface="Georgia"/>
                <a:sym typeface="Georgia"/>
              </a:rPr>
              <a:t>Alumni Relations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8" name="Shape 108"/>
          <p:cNvSpPr/>
          <p:nvPr/>
        </p:nvSpPr>
        <p:spPr>
          <a:xfrm>
            <a:off x="0" y="5864203"/>
            <a:ext cx="12192000" cy="993900"/>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pic>
        <p:nvPicPr>
          <p:cNvPr id="109" name="Shape 109"/>
          <p:cNvPicPr preferRelativeResize="0"/>
          <p:nvPr/>
        </p:nvPicPr>
        <p:blipFill rotWithShape="1">
          <a:blip r:embed="rId3">
            <a:alphaModFix/>
          </a:blip>
          <a:srcRect/>
          <a:stretch/>
        </p:blipFill>
        <p:spPr>
          <a:xfrm>
            <a:off x="661358" y="6103557"/>
            <a:ext cx="4248600" cy="488100"/>
          </a:xfrm>
          <a:prstGeom prst="rect">
            <a:avLst/>
          </a:prstGeom>
          <a:noFill/>
          <a:ln>
            <a:noFill/>
          </a:ln>
        </p:spPr>
      </p:pic>
      <p:sp>
        <p:nvSpPr>
          <p:cNvPr id="110" name="Shape 110"/>
          <p:cNvSpPr txBox="1"/>
          <p:nvPr/>
        </p:nvSpPr>
        <p:spPr>
          <a:xfrm>
            <a:off x="339907" y="249690"/>
            <a:ext cx="10276800" cy="9564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dk1"/>
              </a:buClr>
              <a:buSzPct val="25000"/>
              <a:buFont typeface="Georgia"/>
              <a:buNone/>
            </a:pPr>
            <a:r>
              <a:rPr lang="en-US" sz="4800" b="1" dirty="0">
                <a:solidFill>
                  <a:srgbClr val="BB2737"/>
                </a:solidFill>
                <a:latin typeface="Merriweather Sans"/>
                <a:ea typeface="Merriweather Sans"/>
                <a:cs typeface="Merriweather Sans"/>
                <a:sym typeface="Merriweather Sans"/>
              </a:rPr>
              <a:t>Ticketed Events Policy</a:t>
            </a:r>
          </a:p>
        </p:txBody>
      </p:sp>
      <p:sp>
        <p:nvSpPr>
          <p:cNvPr id="6" name="Shape 107">
            <a:extLst>
              <a:ext uri="{FF2B5EF4-FFF2-40B4-BE49-F238E27FC236}">
                <a16:creationId xmlns:a16="http://schemas.microsoft.com/office/drawing/2014/main" id="{5EA630FD-D86E-48CB-8083-834298968E7C}"/>
              </a:ext>
            </a:extLst>
          </p:cNvPr>
          <p:cNvSpPr txBox="1"/>
          <p:nvPr/>
        </p:nvSpPr>
        <p:spPr>
          <a:xfrm>
            <a:off x="6096000" y="1324427"/>
            <a:ext cx="5876714" cy="3571742"/>
          </a:xfrm>
          <a:prstGeom prst="rect">
            <a:avLst/>
          </a:prstGeom>
          <a:noFill/>
          <a:ln>
            <a:noFill/>
          </a:ln>
        </p:spPr>
        <p:txBody>
          <a:bodyPr lIns="91425" tIns="45700" rIns="91425" bIns="45700" anchor="t" anchorCtr="0">
            <a:noAutofit/>
          </a:bodyPr>
          <a:lstStyle/>
          <a:p>
            <a:pPr lvl="0">
              <a:lnSpc>
                <a:spcPct val="90000"/>
              </a:lnSpc>
            </a:pPr>
            <a:r>
              <a:rPr lang="en-US" sz="2400" b="1" dirty="0">
                <a:solidFill>
                  <a:schemeClr val="dk1"/>
                </a:solidFill>
                <a:latin typeface="Georgia"/>
                <a:ea typeface="Georgia"/>
                <a:cs typeface="Georgia"/>
                <a:sym typeface="Georgia"/>
              </a:rPr>
              <a:t>Ticketed Events Policy</a:t>
            </a:r>
          </a:p>
          <a:p>
            <a:pPr marL="228600" lvl="0" indent="-228600">
              <a:lnSpc>
                <a:spcPct val="90000"/>
              </a:lnSpc>
              <a:spcBef>
                <a:spcPts val="1000"/>
              </a:spcBef>
              <a:buFont typeface="Arial" panose="020B0604020202020204" pitchFamily="34" charset="0"/>
              <a:buChar char="•"/>
            </a:pPr>
            <a:r>
              <a:rPr lang="en-US" sz="2000" kern="1200" dirty="0">
                <a:solidFill>
                  <a:prstClr val="black"/>
                </a:solidFill>
                <a:latin typeface="Georgia" panose="02040502050405020303" pitchFamily="18" charset="0"/>
              </a:rPr>
              <a:t>If it is possible for chapter members to order tickets individually through a venue-owned website, this option must be utilized</a:t>
            </a:r>
          </a:p>
          <a:p>
            <a:pPr marL="228600" lvl="0" indent="-228600">
              <a:lnSpc>
                <a:spcPct val="90000"/>
              </a:lnSpc>
              <a:spcBef>
                <a:spcPts val="1000"/>
              </a:spcBef>
              <a:buFont typeface="Arial" panose="020B0604020202020204" pitchFamily="34" charset="0"/>
              <a:buChar char="•"/>
            </a:pPr>
            <a:r>
              <a:rPr lang="en-US" sz="2000" kern="1200" dirty="0">
                <a:solidFill>
                  <a:prstClr val="black"/>
                </a:solidFill>
                <a:latin typeface="Georgia" panose="02040502050405020303" pitchFamily="18" charset="0"/>
              </a:rPr>
              <a:t>Chapter leaders must ask the venue to submit a W-9 if group tickets are being purchased</a:t>
            </a:r>
          </a:p>
          <a:p>
            <a:pPr marL="228600" lvl="0" indent="-228600">
              <a:lnSpc>
                <a:spcPct val="90000"/>
              </a:lnSpc>
              <a:spcBef>
                <a:spcPts val="1000"/>
              </a:spcBef>
              <a:buFont typeface="Arial" panose="020B0604020202020204" pitchFamily="34" charset="0"/>
              <a:buChar char="•"/>
            </a:pPr>
            <a:r>
              <a:rPr lang="en-US" sz="2000" kern="1200" dirty="0">
                <a:solidFill>
                  <a:prstClr val="black"/>
                </a:solidFill>
                <a:latin typeface="Georgia" panose="02040502050405020303" pitchFamily="18" charset="0"/>
              </a:rPr>
              <a:t>Alumni Association staff will work with you to purchase pre-ordered group tickets and determine the quantity</a:t>
            </a:r>
          </a:p>
          <a:p>
            <a:pPr marL="685800" lvl="1" indent="-228600">
              <a:lnSpc>
                <a:spcPct val="90000"/>
              </a:lnSpc>
              <a:spcBef>
                <a:spcPts val="1000"/>
              </a:spcBef>
              <a:buFont typeface="Arial" panose="020B0604020202020204" pitchFamily="34" charset="0"/>
              <a:buChar char="•"/>
            </a:pPr>
            <a:r>
              <a:rPr lang="en-US" sz="2000" dirty="0">
                <a:solidFill>
                  <a:prstClr val="black"/>
                </a:solidFill>
                <a:latin typeface="Georgia" panose="02040502050405020303" pitchFamily="18" charset="0"/>
              </a:rPr>
              <a:t>To determine the right number of tickets, base your estimate on previous event attendance for similar programs.</a:t>
            </a:r>
            <a:endParaRPr lang="en-US" sz="2000" kern="1200" dirty="0">
              <a:solidFill>
                <a:prstClr val="black"/>
              </a:solidFill>
              <a:latin typeface="Georgia" panose="02040502050405020303" pitchFamily="18" charset="0"/>
            </a:endParaRPr>
          </a:p>
          <a:p>
            <a:pPr lvl="0">
              <a:lnSpc>
                <a:spcPct val="90000"/>
              </a:lnSpc>
            </a:pPr>
            <a:endParaRPr lang="en-US" sz="2000" b="1" dirty="0">
              <a:solidFill>
                <a:schemeClr val="dk1"/>
              </a:solidFill>
              <a:latin typeface="Georgia"/>
              <a:ea typeface="Georgia"/>
              <a:cs typeface="Georgia"/>
              <a:sym typeface="Georgia"/>
            </a:endParaRPr>
          </a:p>
          <a:p>
            <a:pPr lvl="0">
              <a:lnSpc>
                <a:spcPct val="90000"/>
              </a:lnSpc>
            </a:pPr>
            <a:endParaRPr lang="en-US" sz="2000" dirty="0">
              <a:solidFill>
                <a:schemeClr val="dk1"/>
              </a:solidFill>
              <a:latin typeface="Georgia"/>
              <a:ea typeface="Georgia"/>
              <a:cs typeface="Georgia"/>
              <a:sym typeface="Georgia"/>
            </a:endParaRPr>
          </a:p>
        </p:txBody>
      </p:sp>
      <p:pic>
        <p:nvPicPr>
          <p:cNvPr id="3" name="Picture 2">
            <a:extLst>
              <a:ext uri="{FF2B5EF4-FFF2-40B4-BE49-F238E27FC236}">
                <a16:creationId xmlns:a16="http://schemas.microsoft.com/office/drawing/2014/main" id="{AD3F7268-5084-47F2-BCDE-FBF910C80A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907" y="1220903"/>
            <a:ext cx="5668184" cy="3778789"/>
          </a:xfrm>
          <a:prstGeom prst="rect">
            <a:avLst/>
          </a:prstGeom>
        </p:spPr>
      </p:pic>
    </p:spTree>
    <p:extLst>
      <p:ext uri="{BB962C8B-B14F-4D97-AF65-F5344CB8AC3E}">
        <p14:creationId xmlns:p14="http://schemas.microsoft.com/office/powerpoint/2010/main" val="1350211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Shape 107"/>
          <p:cNvSpPr txBox="1"/>
          <p:nvPr/>
        </p:nvSpPr>
        <p:spPr>
          <a:xfrm>
            <a:off x="661358" y="1142025"/>
            <a:ext cx="10378226" cy="4786244"/>
          </a:xfrm>
          <a:prstGeom prst="rect">
            <a:avLst/>
          </a:prstGeom>
          <a:noFill/>
          <a:ln>
            <a:noFill/>
          </a:ln>
        </p:spPr>
        <p:txBody>
          <a:bodyPr lIns="91425" tIns="45700" rIns="91425" bIns="45700" anchor="t" anchorCtr="0">
            <a:noAutofit/>
          </a:bodyPr>
          <a:lstStyle/>
          <a:p>
            <a:pPr marR="0" lvl="0" algn="l" rtl="0">
              <a:lnSpc>
                <a:spcPct val="90000"/>
              </a:lnSpc>
              <a:spcBef>
                <a:spcPts val="0"/>
              </a:spcBef>
              <a:spcAft>
                <a:spcPts val="0"/>
              </a:spcAft>
              <a:buNone/>
            </a:pPr>
            <a:r>
              <a:rPr lang="en-US" sz="2400" b="1" dirty="0">
                <a:solidFill>
                  <a:schemeClr val="dk1"/>
                </a:solidFill>
                <a:latin typeface="Georgia"/>
                <a:ea typeface="Georgia"/>
                <a:cs typeface="Georgia"/>
                <a:sym typeface="Georgia"/>
              </a:rPr>
              <a:t>Pre-Event:</a:t>
            </a:r>
          </a:p>
          <a:p>
            <a:pPr marL="457200" marR="0" lvl="0" indent="0" algn="l" rtl="0">
              <a:lnSpc>
                <a:spcPct val="90000"/>
              </a:lnSpc>
              <a:spcBef>
                <a:spcPts val="0"/>
              </a:spcBef>
              <a:spcAft>
                <a:spcPts val="0"/>
              </a:spcAft>
              <a:buNone/>
            </a:pPr>
            <a:r>
              <a:rPr lang="en-US" sz="2000" dirty="0">
                <a:solidFill>
                  <a:schemeClr val="dk1"/>
                </a:solidFill>
                <a:latin typeface="Georgia"/>
                <a:ea typeface="Georgia"/>
                <a:cs typeface="Georgia"/>
                <a:sym typeface="Georgia"/>
              </a:rPr>
              <a:t>Establish event goals and acknowledge your target audience. Submit your event request form </a:t>
            </a:r>
            <a:r>
              <a:rPr lang="en-US" sz="2000" i="1" dirty="0">
                <a:solidFill>
                  <a:schemeClr val="dk1"/>
                </a:solidFill>
                <a:latin typeface="Georgia"/>
                <a:ea typeface="Georgia"/>
                <a:cs typeface="Georgia"/>
                <a:sym typeface="Georgia"/>
              </a:rPr>
              <a:t>at least </a:t>
            </a:r>
            <a:r>
              <a:rPr lang="en-US" sz="2000" dirty="0">
                <a:solidFill>
                  <a:schemeClr val="dk1"/>
                </a:solidFill>
                <a:latin typeface="Georgia"/>
                <a:ea typeface="Georgia"/>
                <a:cs typeface="Georgia"/>
                <a:sym typeface="Georgia"/>
              </a:rPr>
              <a:t>6 weeks in advance to allow time to promote the event.</a:t>
            </a:r>
            <a:endParaRPr sz="2400" dirty="0">
              <a:solidFill>
                <a:schemeClr val="dk1"/>
              </a:solidFill>
              <a:latin typeface="Georgia"/>
              <a:ea typeface="Georgia"/>
              <a:cs typeface="Georgia"/>
              <a:sym typeface="Georgia"/>
            </a:endParaRPr>
          </a:p>
          <a:p>
            <a:pPr marR="0" lvl="0" algn="l" rtl="0">
              <a:lnSpc>
                <a:spcPct val="90000"/>
              </a:lnSpc>
              <a:spcBef>
                <a:spcPts val="0"/>
              </a:spcBef>
              <a:spcAft>
                <a:spcPts val="0"/>
              </a:spcAft>
              <a:buNone/>
            </a:pPr>
            <a:r>
              <a:rPr lang="en-US" sz="2400" b="1" dirty="0">
                <a:solidFill>
                  <a:schemeClr val="dk1"/>
                </a:solidFill>
                <a:latin typeface="Georgia"/>
                <a:ea typeface="Georgia"/>
                <a:cs typeface="Georgia"/>
                <a:sym typeface="Georgia"/>
              </a:rPr>
              <a:t>Opener:</a:t>
            </a:r>
            <a:endParaRPr lang="en-US" sz="2400" dirty="0">
              <a:solidFill>
                <a:schemeClr val="dk1"/>
              </a:solidFill>
              <a:latin typeface="Georgia"/>
              <a:ea typeface="Georgia"/>
              <a:cs typeface="Georgia"/>
              <a:sym typeface="Georgia"/>
            </a:endParaRPr>
          </a:p>
          <a:p>
            <a:pPr marL="457200" lvl="0">
              <a:lnSpc>
                <a:spcPct val="90000"/>
              </a:lnSpc>
            </a:pPr>
            <a:r>
              <a:rPr lang="en-US" sz="2000" dirty="0">
                <a:solidFill>
                  <a:schemeClr val="dk1"/>
                </a:solidFill>
                <a:latin typeface="Georgia"/>
                <a:ea typeface="Georgia"/>
                <a:cs typeface="Georgia"/>
                <a:sym typeface="Georgia"/>
              </a:rPr>
              <a:t>Greet everyone who attends with a warm welcome and facilitate conversation between attendees.</a:t>
            </a:r>
            <a:endParaRPr sz="2800" dirty="0">
              <a:solidFill>
                <a:schemeClr val="dk1"/>
              </a:solidFill>
              <a:latin typeface="Georgia"/>
              <a:ea typeface="Georgia"/>
              <a:cs typeface="Georgia"/>
              <a:sym typeface="Georgia"/>
            </a:endParaRPr>
          </a:p>
          <a:p>
            <a:pPr lvl="0">
              <a:lnSpc>
                <a:spcPct val="90000"/>
              </a:lnSpc>
            </a:pPr>
            <a:r>
              <a:rPr lang="en-US" sz="2400" b="1" dirty="0">
                <a:latin typeface="Georgia"/>
                <a:ea typeface="Georgia"/>
                <a:cs typeface="Georgia"/>
                <a:sym typeface="Georgia"/>
              </a:rPr>
              <a:t>During the Event:</a:t>
            </a:r>
            <a:endParaRPr lang="en-US" sz="2400" dirty="0">
              <a:latin typeface="Georgia"/>
              <a:ea typeface="Georgia"/>
              <a:cs typeface="Georgia"/>
              <a:sym typeface="Georgia"/>
            </a:endParaRPr>
          </a:p>
          <a:p>
            <a:pPr marL="457200" lvl="0">
              <a:lnSpc>
                <a:spcPct val="90000"/>
              </a:lnSpc>
            </a:pPr>
            <a:r>
              <a:rPr lang="en-US" sz="2000" dirty="0">
                <a:latin typeface="Georgia"/>
                <a:ea typeface="Georgia"/>
                <a:cs typeface="Georgia"/>
                <a:sym typeface="Georgia"/>
              </a:rPr>
              <a:t>Establish meaningful, lasting connections – make sure everyone who attends talks to at least one board member!</a:t>
            </a:r>
            <a:endParaRPr lang="en-US" sz="2400" b="1" dirty="0">
              <a:solidFill>
                <a:schemeClr val="dk1"/>
              </a:solidFill>
              <a:latin typeface="Georgia"/>
              <a:ea typeface="Georgia"/>
              <a:cs typeface="Georgia"/>
              <a:sym typeface="Georgia"/>
            </a:endParaRPr>
          </a:p>
          <a:p>
            <a:pPr lvl="0">
              <a:lnSpc>
                <a:spcPct val="90000"/>
              </a:lnSpc>
            </a:pPr>
            <a:r>
              <a:rPr lang="en-US" sz="2400" b="1" dirty="0">
                <a:solidFill>
                  <a:schemeClr val="dk1"/>
                </a:solidFill>
                <a:latin typeface="Georgia"/>
                <a:ea typeface="Georgia"/>
                <a:cs typeface="Georgia"/>
                <a:sym typeface="Georgia"/>
              </a:rPr>
              <a:t>Closing:</a:t>
            </a:r>
            <a:endParaRPr lang="en-US" sz="2400" dirty="0">
              <a:solidFill>
                <a:schemeClr val="dk1"/>
              </a:solidFill>
              <a:latin typeface="Georgia"/>
              <a:ea typeface="Georgia"/>
              <a:cs typeface="Georgia"/>
              <a:sym typeface="Georgia"/>
            </a:endParaRPr>
          </a:p>
          <a:p>
            <a:pPr marL="457200" lvl="0">
              <a:lnSpc>
                <a:spcPct val="90000"/>
              </a:lnSpc>
            </a:pPr>
            <a:r>
              <a:rPr lang="en-US" sz="2000" dirty="0">
                <a:solidFill>
                  <a:schemeClr val="dk1"/>
                </a:solidFill>
                <a:latin typeface="Georgia"/>
                <a:ea typeface="Georgia"/>
                <a:cs typeface="Georgia"/>
                <a:sym typeface="Georgia"/>
              </a:rPr>
              <a:t>Thank everyone for coming and provide every attendee with an action item as they leave. Like us on Facebook, come to our upcoming event, etc.</a:t>
            </a:r>
          </a:p>
          <a:p>
            <a:pPr lvl="0">
              <a:lnSpc>
                <a:spcPct val="90000"/>
              </a:lnSpc>
            </a:pPr>
            <a:r>
              <a:rPr lang="en-US" sz="2400" b="1" dirty="0">
                <a:solidFill>
                  <a:schemeClr val="dk1"/>
                </a:solidFill>
                <a:latin typeface="Georgia"/>
                <a:ea typeface="Georgia"/>
                <a:cs typeface="Georgia"/>
                <a:sym typeface="Georgia"/>
              </a:rPr>
              <a:t>Post-Event:</a:t>
            </a:r>
            <a:endParaRPr lang="en-US" sz="2400" dirty="0">
              <a:solidFill>
                <a:schemeClr val="dk1"/>
              </a:solidFill>
              <a:latin typeface="Georgia"/>
              <a:ea typeface="Georgia"/>
              <a:cs typeface="Georgia"/>
              <a:sym typeface="Georgia"/>
            </a:endParaRPr>
          </a:p>
          <a:p>
            <a:pPr marL="457200" lvl="0">
              <a:lnSpc>
                <a:spcPct val="90000"/>
              </a:lnSpc>
            </a:pPr>
            <a:r>
              <a:rPr lang="en-US" sz="2000" dirty="0">
                <a:solidFill>
                  <a:schemeClr val="dk1"/>
                </a:solidFill>
                <a:latin typeface="Georgia"/>
                <a:ea typeface="Georgia"/>
                <a:cs typeface="Georgia"/>
                <a:sym typeface="Georgia"/>
              </a:rPr>
              <a:t>Follow-up with attendees so they can stay connected with the chapter. Collect feedback about the event and seek ideas for future programming.</a:t>
            </a:r>
          </a:p>
          <a:p>
            <a:pPr marL="457200" lvl="0">
              <a:lnSpc>
                <a:spcPct val="90000"/>
              </a:lnSpc>
            </a:pPr>
            <a:endParaRPr lang="en-US" sz="2000" dirty="0">
              <a:solidFill>
                <a:schemeClr val="dk1"/>
              </a:solidFill>
              <a:latin typeface="Georgia"/>
              <a:ea typeface="Georgia"/>
              <a:cs typeface="Georgia"/>
              <a:sym typeface="Georgia"/>
            </a:endParaRPr>
          </a:p>
        </p:txBody>
      </p:sp>
      <p:sp>
        <p:nvSpPr>
          <p:cNvPr id="108" name="Shape 108"/>
          <p:cNvSpPr/>
          <p:nvPr/>
        </p:nvSpPr>
        <p:spPr>
          <a:xfrm>
            <a:off x="0" y="5864203"/>
            <a:ext cx="12192000" cy="993900"/>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pic>
        <p:nvPicPr>
          <p:cNvPr id="109" name="Shape 109"/>
          <p:cNvPicPr preferRelativeResize="0"/>
          <p:nvPr/>
        </p:nvPicPr>
        <p:blipFill rotWithShape="1">
          <a:blip r:embed="rId3">
            <a:alphaModFix/>
          </a:blip>
          <a:srcRect/>
          <a:stretch/>
        </p:blipFill>
        <p:spPr>
          <a:xfrm>
            <a:off x="661358" y="6103557"/>
            <a:ext cx="4248600" cy="488100"/>
          </a:xfrm>
          <a:prstGeom prst="rect">
            <a:avLst/>
          </a:prstGeom>
          <a:noFill/>
          <a:ln>
            <a:noFill/>
          </a:ln>
        </p:spPr>
      </p:pic>
      <p:sp>
        <p:nvSpPr>
          <p:cNvPr id="110" name="Shape 110"/>
          <p:cNvSpPr txBox="1"/>
          <p:nvPr/>
        </p:nvSpPr>
        <p:spPr>
          <a:xfrm>
            <a:off x="339907" y="249690"/>
            <a:ext cx="10276800" cy="9564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dk1"/>
              </a:buClr>
              <a:buSzPct val="25000"/>
              <a:buFont typeface="Georgia"/>
              <a:buNone/>
            </a:pPr>
            <a:r>
              <a:rPr lang="en-US" sz="4800" b="1" dirty="0">
                <a:solidFill>
                  <a:srgbClr val="BB2737"/>
                </a:solidFill>
                <a:latin typeface="Merriweather Sans"/>
                <a:ea typeface="Merriweather Sans"/>
                <a:cs typeface="Merriweather Sans"/>
                <a:sym typeface="Merriweather Sans"/>
              </a:rPr>
              <a:t>Intentional Event Planning</a:t>
            </a:r>
          </a:p>
        </p:txBody>
      </p:sp>
    </p:spTree>
    <p:extLst>
      <p:ext uri="{BB962C8B-B14F-4D97-AF65-F5344CB8AC3E}">
        <p14:creationId xmlns:p14="http://schemas.microsoft.com/office/powerpoint/2010/main" val="4061623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8" name="Shape 108"/>
          <p:cNvSpPr/>
          <p:nvPr/>
        </p:nvSpPr>
        <p:spPr>
          <a:xfrm>
            <a:off x="0" y="5864203"/>
            <a:ext cx="12192000" cy="993900"/>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pic>
        <p:nvPicPr>
          <p:cNvPr id="109" name="Shape 109"/>
          <p:cNvPicPr preferRelativeResize="0"/>
          <p:nvPr/>
        </p:nvPicPr>
        <p:blipFill rotWithShape="1">
          <a:blip r:embed="rId3">
            <a:alphaModFix/>
          </a:blip>
          <a:srcRect/>
          <a:stretch/>
        </p:blipFill>
        <p:spPr>
          <a:xfrm>
            <a:off x="661358" y="6103557"/>
            <a:ext cx="4248600" cy="488100"/>
          </a:xfrm>
          <a:prstGeom prst="rect">
            <a:avLst/>
          </a:prstGeom>
          <a:noFill/>
          <a:ln>
            <a:noFill/>
          </a:ln>
        </p:spPr>
      </p:pic>
      <p:sp>
        <p:nvSpPr>
          <p:cNvPr id="110" name="Shape 110"/>
          <p:cNvSpPr txBox="1"/>
          <p:nvPr/>
        </p:nvSpPr>
        <p:spPr>
          <a:xfrm>
            <a:off x="339906" y="237603"/>
            <a:ext cx="11402327" cy="956400"/>
          </a:xfrm>
          <a:prstGeom prst="rect">
            <a:avLst/>
          </a:prstGeom>
          <a:noFill/>
          <a:ln>
            <a:noFill/>
          </a:ln>
        </p:spPr>
        <p:txBody>
          <a:bodyPr lIns="91425" tIns="45700" rIns="91425" bIns="45700" anchor="ctr" anchorCtr="0">
            <a:noAutofit/>
          </a:bodyPr>
          <a:lstStyle/>
          <a:p>
            <a:pPr lvl="0" algn="ctr">
              <a:lnSpc>
                <a:spcPct val="90000"/>
              </a:lnSpc>
              <a:buClr>
                <a:schemeClr val="dk1"/>
              </a:buClr>
              <a:buSzPct val="25000"/>
            </a:pPr>
            <a:r>
              <a:rPr lang="en-US" sz="4800" b="1" dirty="0">
                <a:solidFill>
                  <a:srgbClr val="BB2737"/>
                </a:solidFill>
                <a:latin typeface="Merriweather Sans"/>
                <a:ea typeface="Merriweather Sans"/>
                <a:cs typeface="Merriweather Sans"/>
                <a:sym typeface="Merriweather Sans"/>
              </a:rPr>
              <a:t>Nationwide Event Changes</a:t>
            </a:r>
          </a:p>
        </p:txBody>
      </p:sp>
      <p:sp>
        <p:nvSpPr>
          <p:cNvPr id="7" name="Shape 107">
            <a:extLst>
              <a:ext uri="{FF2B5EF4-FFF2-40B4-BE49-F238E27FC236}">
                <a16:creationId xmlns:a16="http://schemas.microsoft.com/office/drawing/2014/main" id="{302EB898-EEB3-4FBF-88D8-35F8B286F0C9}"/>
              </a:ext>
            </a:extLst>
          </p:cNvPr>
          <p:cNvSpPr txBox="1"/>
          <p:nvPr/>
        </p:nvSpPr>
        <p:spPr>
          <a:xfrm>
            <a:off x="256003" y="1127912"/>
            <a:ext cx="6679053" cy="4469845"/>
          </a:xfrm>
          <a:prstGeom prst="rect">
            <a:avLst/>
          </a:prstGeom>
          <a:noFill/>
          <a:ln>
            <a:noFill/>
          </a:ln>
        </p:spPr>
        <p:txBody>
          <a:bodyPr lIns="91425" tIns="45700" rIns="91425" bIns="45700" anchor="t" anchorCtr="0">
            <a:noAutofit/>
          </a:bodyPr>
          <a:lstStyle/>
          <a:p>
            <a:pPr lvl="0">
              <a:lnSpc>
                <a:spcPct val="90000"/>
              </a:lnSpc>
            </a:pPr>
            <a:r>
              <a:rPr lang="en-US" sz="2400" b="1" dirty="0">
                <a:solidFill>
                  <a:schemeClr val="dk1"/>
                </a:solidFill>
                <a:latin typeface="Georgia"/>
                <a:ea typeface="Georgia"/>
                <a:cs typeface="Georgia"/>
                <a:sym typeface="Georgia"/>
              </a:rPr>
              <a:t>Nationwide Events </a:t>
            </a:r>
            <a:r>
              <a:rPr lang="en-US" sz="2400" dirty="0">
                <a:solidFill>
                  <a:schemeClr val="dk1"/>
                </a:solidFill>
                <a:latin typeface="Georgia"/>
                <a:ea typeface="Georgia"/>
                <a:cs typeface="Georgia"/>
                <a:sym typeface="Georgia"/>
              </a:rPr>
              <a:t>are a great way to easily plan several events throughout the year that will count toward required events for Arch chapters. </a:t>
            </a:r>
          </a:p>
          <a:p>
            <a:pPr lvl="0">
              <a:lnSpc>
                <a:spcPct val="90000"/>
              </a:lnSpc>
            </a:pPr>
            <a:endParaRPr lang="en-US" sz="2400" dirty="0">
              <a:solidFill>
                <a:schemeClr val="dk1"/>
              </a:solidFill>
              <a:latin typeface="Georgia"/>
              <a:ea typeface="Georgia"/>
              <a:cs typeface="Georgia"/>
              <a:sym typeface="Georgia"/>
            </a:endParaRPr>
          </a:p>
          <a:p>
            <a:pPr marL="342900" lvl="0" indent="-342900">
              <a:lnSpc>
                <a:spcPct val="90000"/>
              </a:lnSpc>
              <a:buFont typeface="Arial" panose="020B0604020202020204" pitchFamily="34" charset="0"/>
              <a:buChar char="•"/>
            </a:pPr>
            <a:r>
              <a:rPr lang="en-US" sz="2400" b="1" dirty="0">
                <a:solidFill>
                  <a:schemeClr val="dk1"/>
                </a:solidFill>
                <a:latin typeface="Georgia"/>
                <a:ea typeface="Georgia"/>
                <a:cs typeface="Georgia"/>
                <a:sym typeface="Georgia"/>
              </a:rPr>
              <a:t>Fall: Game Watching Parties</a:t>
            </a:r>
            <a:r>
              <a:rPr lang="en-US" sz="2400" dirty="0">
                <a:solidFill>
                  <a:schemeClr val="dk1"/>
                </a:solidFill>
                <a:latin typeface="Georgia"/>
                <a:ea typeface="Georgia"/>
                <a:cs typeface="Georgia"/>
                <a:sym typeface="Georgia"/>
              </a:rPr>
              <a:t> - Chapters gather to watch any or all of the UGA football games.</a:t>
            </a:r>
          </a:p>
          <a:p>
            <a:pPr marL="342900" lvl="0" indent="-342900">
              <a:lnSpc>
                <a:spcPct val="90000"/>
              </a:lnSpc>
              <a:buFont typeface="Arial" panose="020B0604020202020204" pitchFamily="34" charset="0"/>
              <a:buChar char="•"/>
            </a:pPr>
            <a:r>
              <a:rPr lang="en-US" sz="2400" b="1" i="1" dirty="0">
                <a:solidFill>
                  <a:srgbClr val="FF0000"/>
                </a:solidFill>
                <a:latin typeface="Georgia"/>
                <a:ea typeface="Georgia"/>
                <a:cs typeface="Georgia"/>
                <a:sym typeface="Georgia"/>
              </a:rPr>
              <a:t>Summer: Freshman Send-Offs </a:t>
            </a:r>
          </a:p>
          <a:p>
            <a:pPr marL="342900" lvl="0" indent="-342900">
              <a:lnSpc>
                <a:spcPct val="90000"/>
              </a:lnSpc>
              <a:buFont typeface="Arial" panose="020B0604020202020204" pitchFamily="34" charset="0"/>
              <a:buChar char="•"/>
            </a:pPr>
            <a:r>
              <a:rPr lang="en-US" sz="2400" b="1" dirty="0">
                <a:solidFill>
                  <a:schemeClr val="dk1"/>
                </a:solidFill>
                <a:latin typeface="Georgia"/>
                <a:ea typeface="Georgia"/>
                <a:cs typeface="Georgia"/>
                <a:sym typeface="Georgia"/>
              </a:rPr>
              <a:t>Summer: Welcome to the City – </a:t>
            </a:r>
            <a:r>
              <a:rPr lang="en-US" sz="2400" dirty="0">
                <a:solidFill>
                  <a:schemeClr val="dk1"/>
                </a:solidFill>
                <a:latin typeface="Georgia"/>
                <a:ea typeface="Georgia"/>
                <a:cs typeface="Georgia"/>
                <a:sym typeface="Georgia"/>
              </a:rPr>
              <a:t>Nationwide Bulldogs After Business Hours event to welcome young alumni to their city</a:t>
            </a:r>
            <a:endParaRPr lang="en-US" sz="2400" b="1" dirty="0">
              <a:solidFill>
                <a:schemeClr val="dk1"/>
              </a:solidFill>
              <a:latin typeface="Georgia"/>
              <a:ea typeface="Georgia"/>
              <a:cs typeface="Georgia"/>
              <a:sym typeface="Georgia"/>
            </a:endParaRPr>
          </a:p>
          <a:p>
            <a:pPr marL="342900" lvl="0" indent="-342900">
              <a:lnSpc>
                <a:spcPct val="90000"/>
              </a:lnSpc>
              <a:buFont typeface="Arial" panose="020B0604020202020204" pitchFamily="34" charset="0"/>
              <a:buChar char="•"/>
            </a:pPr>
            <a:r>
              <a:rPr lang="en-US" sz="2400" b="1" dirty="0">
                <a:solidFill>
                  <a:schemeClr val="dk1"/>
                </a:solidFill>
                <a:latin typeface="Georgia"/>
                <a:ea typeface="Georgia"/>
                <a:cs typeface="Georgia"/>
                <a:sym typeface="Georgia"/>
              </a:rPr>
              <a:t>Spring: Dawg Day of Service – </a:t>
            </a:r>
            <a:r>
              <a:rPr lang="en-US" sz="2400" dirty="0">
                <a:solidFill>
                  <a:schemeClr val="dk1"/>
                </a:solidFill>
                <a:latin typeface="Georgia"/>
                <a:ea typeface="Georgia"/>
                <a:cs typeface="Georgia"/>
                <a:sym typeface="Georgia"/>
              </a:rPr>
              <a:t>Each chapter chooses a service opportunity in their area</a:t>
            </a:r>
            <a:endParaRPr lang="en-US" sz="2400" b="1" dirty="0">
              <a:solidFill>
                <a:schemeClr val="dk1"/>
              </a:solidFill>
              <a:latin typeface="Georgia"/>
              <a:ea typeface="Georgia"/>
              <a:cs typeface="Georgia"/>
              <a:sym typeface="Georgia"/>
            </a:endParaRPr>
          </a:p>
          <a:p>
            <a:pPr marL="342900" lvl="0" indent="-342900">
              <a:lnSpc>
                <a:spcPct val="90000"/>
              </a:lnSpc>
              <a:buFont typeface="Arial" panose="020B0604020202020204" pitchFamily="34" charset="0"/>
              <a:buChar char="•"/>
            </a:pPr>
            <a:endParaRPr lang="en-US" sz="2400" dirty="0">
              <a:solidFill>
                <a:schemeClr val="dk1"/>
              </a:solidFill>
              <a:latin typeface="Georgia"/>
              <a:ea typeface="Georgia"/>
              <a:cs typeface="Georgia"/>
              <a:sym typeface="Georgia"/>
            </a:endParaRPr>
          </a:p>
        </p:txBody>
      </p:sp>
      <p:pic>
        <p:nvPicPr>
          <p:cNvPr id="3" name="Picture 2">
            <a:extLst>
              <a:ext uri="{FF2B5EF4-FFF2-40B4-BE49-F238E27FC236}">
                <a16:creationId xmlns:a16="http://schemas.microsoft.com/office/drawing/2014/main" id="{00667830-D087-4312-9C09-E4428649A1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5056" y="1752360"/>
            <a:ext cx="4831422" cy="3220948"/>
          </a:xfrm>
          <a:prstGeom prst="rect">
            <a:avLst/>
          </a:prstGeom>
        </p:spPr>
      </p:pic>
    </p:spTree>
    <p:extLst>
      <p:ext uri="{BB962C8B-B14F-4D97-AF65-F5344CB8AC3E}">
        <p14:creationId xmlns:p14="http://schemas.microsoft.com/office/powerpoint/2010/main" val="4130970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8" name="Shape 108"/>
          <p:cNvSpPr/>
          <p:nvPr/>
        </p:nvSpPr>
        <p:spPr>
          <a:xfrm>
            <a:off x="0" y="5864203"/>
            <a:ext cx="12192000" cy="993900"/>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pic>
        <p:nvPicPr>
          <p:cNvPr id="109" name="Shape 109"/>
          <p:cNvPicPr preferRelativeResize="0"/>
          <p:nvPr/>
        </p:nvPicPr>
        <p:blipFill rotWithShape="1">
          <a:blip r:embed="rId3">
            <a:alphaModFix/>
          </a:blip>
          <a:srcRect/>
          <a:stretch/>
        </p:blipFill>
        <p:spPr>
          <a:xfrm>
            <a:off x="661358" y="6103557"/>
            <a:ext cx="4248600" cy="488100"/>
          </a:xfrm>
          <a:prstGeom prst="rect">
            <a:avLst/>
          </a:prstGeom>
          <a:noFill/>
          <a:ln>
            <a:noFill/>
          </a:ln>
        </p:spPr>
      </p:pic>
      <p:sp>
        <p:nvSpPr>
          <p:cNvPr id="110" name="Shape 110"/>
          <p:cNvSpPr txBox="1"/>
          <p:nvPr/>
        </p:nvSpPr>
        <p:spPr>
          <a:xfrm>
            <a:off x="339906" y="237603"/>
            <a:ext cx="11402327" cy="956400"/>
          </a:xfrm>
          <a:prstGeom prst="rect">
            <a:avLst/>
          </a:prstGeom>
          <a:noFill/>
          <a:ln>
            <a:noFill/>
          </a:ln>
        </p:spPr>
        <p:txBody>
          <a:bodyPr lIns="91425" tIns="45700" rIns="91425" bIns="45700" anchor="ctr" anchorCtr="0">
            <a:noAutofit/>
          </a:bodyPr>
          <a:lstStyle/>
          <a:p>
            <a:pPr lvl="0" algn="ctr">
              <a:lnSpc>
                <a:spcPct val="90000"/>
              </a:lnSpc>
              <a:buClr>
                <a:schemeClr val="dk1"/>
              </a:buClr>
              <a:buSzPct val="25000"/>
            </a:pPr>
            <a:r>
              <a:rPr lang="en-US" sz="4400" b="1" dirty="0">
                <a:solidFill>
                  <a:srgbClr val="BB2737"/>
                </a:solidFill>
                <a:latin typeface="Merriweather Sans"/>
                <a:ea typeface="Merriweather Sans"/>
                <a:cs typeface="Merriweather Sans"/>
                <a:sym typeface="Merriweather Sans"/>
              </a:rPr>
              <a:t>Double Dawg Dare Program</a:t>
            </a:r>
          </a:p>
        </p:txBody>
      </p:sp>
      <p:sp>
        <p:nvSpPr>
          <p:cNvPr id="3" name="Content Placeholder 2">
            <a:extLst>
              <a:ext uri="{FF2B5EF4-FFF2-40B4-BE49-F238E27FC236}">
                <a16:creationId xmlns:a16="http://schemas.microsoft.com/office/drawing/2014/main" id="{9CD361F3-2B3C-4E36-BFD6-AB717F0965B8}"/>
              </a:ext>
            </a:extLst>
          </p:cNvPr>
          <p:cNvSpPr>
            <a:spLocks noGrp="1"/>
          </p:cNvSpPr>
          <p:nvPr>
            <p:ph sz="half" idx="1"/>
          </p:nvPr>
        </p:nvSpPr>
        <p:spPr>
          <a:xfrm>
            <a:off x="339906" y="1175655"/>
            <a:ext cx="5181600" cy="4351338"/>
          </a:xfrm>
        </p:spPr>
        <p:txBody>
          <a:bodyPr>
            <a:normAutofit/>
          </a:bodyPr>
          <a:lstStyle/>
          <a:p>
            <a:r>
              <a:rPr lang="en-US" sz="2400" b="1" dirty="0">
                <a:latin typeface="Georgia" panose="02040502050405020303" pitchFamily="18" charset="0"/>
              </a:rPr>
              <a:t>January</a:t>
            </a:r>
            <a:r>
              <a:rPr lang="en-US" sz="2400" dirty="0">
                <a:latin typeface="Georgia" panose="02040502050405020303" pitchFamily="18" charset="0"/>
              </a:rPr>
              <a:t>: Founders Week Celebration</a:t>
            </a:r>
          </a:p>
          <a:p>
            <a:r>
              <a:rPr lang="en-US" sz="2400" b="1" dirty="0">
                <a:latin typeface="Georgia" panose="02040502050405020303" pitchFamily="18" charset="0"/>
              </a:rPr>
              <a:t>February</a:t>
            </a:r>
            <a:r>
              <a:rPr lang="en-US" sz="2400" dirty="0">
                <a:latin typeface="Georgia" panose="02040502050405020303" pitchFamily="18" charset="0"/>
              </a:rPr>
              <a:t>: UGA Black Alumni Affinity Programming</a:t>
            </a:r>
          </a:p>
          <a:p>
            <a:r>
              <a:rPr lang="en-US" sz="2400" b="1" dirty="0">
                <a:latin typeface="Georgia" panose="02040502050405020303" pitchFamily="18" charset="0"/>
              </a:rPr>
              <a:t>March</a:t>
            </a:r>
            <a:r>
              <a:rPr lang="en-US" sz="2400" dirty="0">
                <a:latin typeface="Georgia" panose="02040502050405020303" pitchFamily="18" charset="0"/>
              </a:rPr>
              <a:t>: UGA Alumni Chapters Scholarship Percentage Night</a:t>
            </a:r>
          </a:p>
          <a:p>
            <a:r>
              <a:rPr lang="en-US" sz="2400" b="1" dirty="0">
                <a:latin typeface="Georgia" panose="02040502050405020303" pitchFamily="18" charset="0"/>
              </a:rPr>
              <a:t>April</a:t>
            </a:r>
            <a:r>
              <a:rPr lang="en-US" sz="2400" dirty="0">
                <a:latin typeface="Georgia" panose="02040502050405020303" pitchFamily="18" charset="0"/>
              </a:rPr>
              <a:t>: G Day Game Watching Party</a:t>
            </a:r>
          </a:p>
          <a:p>
            <a:r>
              <a:rPr lang="en-US" sz="2400" b="1" dirty="0">
                <a:latin typeface="Georgia" panose="02040502050405020303" pitchFamily="18" charset="0"/>
              </a:rPr>
              <a:t>May</a:t>
            </a:r>
            <a:r>
              <a:rPr lang="en-US" sz="2400" dirty="0">
                <a:latin typeface="Georgia" panose="02040502050405020303" pitchFamily="18" charset="0"/>
              </a:rPr>
              <a:t>: Dawg Day of Service*</a:t>
            </a:r>
          </a:p>
          <a:p>
            <a:r>
              <a:rPr lang="en-US" sz="2400" b="1" dirty="0">
                <a:latin typeface="Georgia" panose="02040502050405020303" pitchFamily="18" charset="0"/>
              </a:rPr>
              <a:t>June</a:t>
            </a:r>
            <a:r>
              <a:rPr lang="en-US" sz="2400" dirty="0">
                <a:latin typeface="Georgia" panose="02040502050405020303" pitchFamily="18" charset="0"/>
              </a:rPr>
              <a:t>: Women of UGA Alumni Affinity Programming</a:t>
            </a:r>
          </a:p>
        </p:txBody>
      </p:sp>
      <p:sp>
        <p:nvSpPr>
          <p:cNvPr id="4" name="Content Placeholder 3">
            <a:extLst>
              <a:ext uri="{FF2B5EF4-FFF2-40B4-BE49-F238E27FC236}">
                <a16:creationId xmlns:a16="http://schemas.microsoft.com/office/drawing/2014/main" id="{1F253FFE-9594-4E17-A9B1-ABAEE6103B93}"/>
              </a:ext>
            </a:extLst>
          </p:cNvPr>
          <p:cNvSpPr>
            <a:spLocks noGrp="1"/>
          </p:cNvSpPr>
          <p:nvPr>
            <p:ph sz="half" idx="2"/>
          </p:nvPr>
        </p:nvSpPr>
        <p:spPr>
          <a:xfrm>
            <a:off x="6096000" y="1253331"/>
            <a:ext cx="5181600" cy="4351338"/>
          </a:xfrm>
        </p:spPr>
        <p:txBody>
          <a:bodyPr>
            <a:normAutofit/>
          </a:bodyPr>
          <a:lstStyle/>
          <a:p>
            <a:r>
              <a:rPr lang="en-US" sz="2400" b="1" dirty="0">
                <a:latin typeface="Georgia" panose="02040502050405020303" pitchFamily="18" charset="0"/>
              </a:rPr>
              <a:t>July</a:t>
            </a:r>
            <a:r>
              <a:rPr lang="en-US" sz="2400" dirty="0">
                <a:latin typeface="Georgia" panose="02040502050405020303" pitchFamily="18" charset="0"/>
              </a:rPr>
              <a:t>: Active Military or Veteran service Event</a:t>
            </a:r>
          </a:p>
          <a:p>
            <a:r>
              <a:rPr lang="en-US" sz="2400" b="1" dirty="0">
                <a:latin typeface="Georgia" panose="02040502050405020303" pitchFamily="18" charset="0"/>
              </a:rPr>
              <a:t>August</a:t>
            </a:r>
            <a:r>
              <a:rPr lang="en-US" sz="2400" dirty="0">
                <a:latin typeface="Georgia" panose="02040502050405020303" pitchFamily="18" charset="0"/>
              </a:rPr>
              <a:t>: Welcome to the City*</a:t>
            </a:r>
          </a:p>
          <a:p>
            <a:r>
              <a:rPr lang="en-US" sz="2400" b="1" dirty="0">
                <a:latin typeface="Georgia" panose="02040502050405020303" pitchFamily="18" charset="0"/>
              </a:rPr>
              <a:t>September</a:t>
            </a:r>
            <a:r>
              <a:rPr lang="en-US" sz="2400" dirty="0">
                <a:latin typeface="Georgia" panose="02040502050405020303" pitchFamily="18" charset="0"/>
              </a:rPr>
              <a:t>: Back to School Academic Event</a:t>
            </a:r>
          </a:p>
          <a:p>
            <a:r>
              <a:rPr lang="en-US" sz="2400" b="1" dirty="0">
                <a:latin typeface="Georgia" panose="02040502050405020303" pitchFamily="18" charset="0"/>
              </a:rPr>
              <a:t>October</a:t>
            </a:r>
            <a:r>
              <a:rPr lang="en-US" sz="2400" dirty="0">
                <a:latin typeface="Georgia" panose="02040502050405020303" pitchFamily="18" charset="0"/>
              </a:rPr>
              <a:t>: UGA Young Alumni Affinity Programming</a:t>
            </a:r>
          </a:p>
          <a:p>
            <a:r>
              <a:rPr lang="en-US" sz="2400" b="1" dirty="0">
                <a:latin typeface="Georgia" panose="02040502050405020303" pitchFamily="18" charset="0"/>
              </a:rPr>
              <a:t>November</a:t>
            </a:r>
            <a:r>
              <a:rPr lang="en-US" sz="2400" dirty="0">
                <a:latin typeface="Georgia" panose="02040502050405020303" pitchFamily="18" charset="0"/>
              </a:rPr>
              <a:t>: Give Back Game Watching Party</a:t>
            </a:r>
          </a:p>
          <a:p>
            <a:r>
              <a:rPr lang="en-US" sz="2400" b="1" dirty="0">
                <a:latin typeface="Georgia" panose="02040502050405020303" pitchFamily="18" charset="0"/>
              </a:rPr>
              <a:t>December</a:t>
            </a:r>
            <a:r>
              <a:rPr lang="en-US" sz="2400" dirty="0">
                <a:latin typeface="Georgia" panose="02040502050405020303" pitchFamily="18" charset="0"/>
              </a:rPr>
              <a:t>: Chapter Holiday Party</a:t>
            </a:r>
          </a:p>
        </p:txBody>
      </p:sp>
    </p:spTree>
    <p:extLst>
      <p:ext uri="{BB962C8B-B14F-4D97-AF65-F5344CB8AC3E}">
        <p14:creationId xmlns:p14="http://schemas.microsoft.com/office/powerpoint/2010/main" val="28473697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Shape 218"/>
          <p:cNvSpPr/>
          <p:nvPr/>
        </p:nvSpPr>
        <p:spPr>
          <a:xfrm>
            <a:off x="0" y="0"/>
            <a:ext cx="12192000" cy="6858000"/>
          </a:xfrm>
          <a:prstGeom prst="rect">
            <a:avLst/>
          </a:prstGeom>
          <a:solidFill>
            <a:srgbClr val="BB2737"/>
          </a:solidFill>
          <a:ln w="12700" cap="flat" cmpd="sng">
            <a:solidFill>
              <a:srgbClr val="42719B"/>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buNone/>
            </a:pPr>
            <a:endParaRPr sz="1800">
              <a:solidFill>
                <a:schemeClr val="lt1"/>
              </a:solidFill>
              <a:latin typeface="Calibri"/>
              <a:ea typeface="Calibri"/>
              <a:cs typeface="Calibri"/>
              <a:sym typeface="Calibri"/>
            </a:endParaRPr>
          </a:p>
        </p:txBody>
      </p:sp>
      <p:pic>
        <p:nvPicPr>
          <p:cNvPr id="219" name="Shape 219"/>
          <p:cNvPicPr preferRelativeResize="0"/>
          <p:nvPr/>
        </p:nvPicPr>
        <p:blipFill rotWithShape="1">
          <a:blip r:embed="rId3">
            <a:alphaModFix/>
          </a:blip>
          <a:srcRect/>
          <a:stretch/>
        </p:blipFill>
        <p:spPr>
          <a:xfrm>
            <a:off x="4063392" y="4895417"/>
            <a:ext cx="4065300" cy="1328700"/>
          </a:xfrm>
          <a:prstGeom prst="rect">
            <a:avLst/>
          </a:prstGeom>
          <a:noFill/>
          <a:ln>
            <a:noFill/>
          </a:ln>
        </p:spPr>
      </p:pic>
      <p:sp>
        <p:nvSpPr>
          <p:cNvPr id="220" name="Shape 220"/>
          <p:cNvSpPr txBox="1"/>
          <p:nvPr/>
        </p:nvSpPr>
        <p:spPr>
          <a:xfrm>
            <a:off x="3518529" y="1362437"/>
            <a:ext cx="5363400" cy="973799"/>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lt1"/>
              </a:buClr>
              <a:buSzPct val="25000"/>
              <a:buFont typeface="Georgia"/>
              <a:buNone/>
            </a:pPr>
            <a:r>
              <a:rPr lang="en-US" sz="4400" i="1" dirty="0">
                <a:solidFill>
                  <a:schemeClr val="lt1"/>
                </a:solidFill>
                <a:latin typeface="Georgia"/>
                <a:ea typeface="Georgia"/>
                <a:cs typeface="Georgia"/>
                <a:sym typeface="Georgia"/>
              </a:rPr>
              <a:t>Questions?</a:t>
            </a:r>
          </a:p>
        </p:txBody>
      </p:sp>
      <p:pic>
        <p:nvPicPr>
          <p:cNvPr id="221" name="Shape 221"/>
          <p:cNvPicPr preferRelativeResize="0"/>
          <p:nvPr/>
        </p:nvPicPr>
        <p:blipFill rotWithShape="1">
          <a:blip r:embed="rId4">
            <a:alphaModFix/>
          </a:blip>
          <a:srcRect/>
          <a:stretch/>
        </p:blipFill>
        <p:spPr>
          <a:xfrm>
            <a:off x="2802021" y="763002"/>
            <a:ext cx="203199" cy="2476500"/>
          </a:xfrm>
          <a:prstGeom prst="rect">
            <a:avLst/>
          </a:prstGeom>
          <a:noFill/>
          <a:ln>
            <a:noFill/>
          </a:ln>
        </p:spPr>
      </p:pic>
      <p:pic>
        <p:nvPicPr>
          <p:cNvPr id="222" name="Shape 222"/>
          <p:cNvPicPr preferRelativeResize="0"/>
          <p:nvPr/>
        </p:nvPicPr>
        <p:blipFill rotWithShape="1">
          <a:blip r:embed="rId4">
            <a:alphaModFix/>
          </a:blip>
          <a:srcRect/>
          <a:stretch/>
        </p:blipFill>
        <p:spPr>
          <a:xfrm>
            <a:off x="9395327" y="763002"/>
            <a:ext cx="203199" cy="2476500"/>
          </a:xfrm>
          <a:prstGeom prst="rect">
            <a:avLst/>
          </a:prstGeom>
          <a:noFill/>
          <a:ln>
            <a:noFill/>
          </a:ln>
        </p:spPr>
      </p:pic>
    </p:spTree>
    <p:extLst>
      <p:ext uri="{BB962C8B-B14F-4D97-AF65-F5344CB8AC3E}">
        <p14:creationId xmlns:p14="http://schemas.microsoft.com/office/powerpoint/2010/main" val="3412477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p:nvPr/>
        </p:nvSpPr>
        <p:spPr>
          <a:xfrm>
            <a:off x="0" y="5864203"/>
            <a:ext cx="12192000" cy="993900"/>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pic>
        <p:nvPicPr>
          <p:cNvPr id="101" name="Shape 101"/>
          <p:cNvPicPr preferRelativeResize="0"/>
          <p:nvPr/>
        </p:nvPicPr>
        <p:blipFill rotWithShape="1">
          <a:blip r:embed="rId3">
            <a:alphaModFix/>
          </a:blip>
          <a:srcRect/>
          <a:stretch/>
        </p:blipFill>
        <p:spPr>
          <a:xfrm>
            <a:off x="661358" y="6103557"/>
            <a:ext cx="4248600" cy="488100"/>
          </a:xfrm>
          <a:prstGeom prst="rect">
            <a:avLst/>
          </a:prstGeom>
          <a:noFill/>
          <a:ln>
            <a:noFill/>
          </a:ln>
        </p:spPr>
      </p:pic>
      <p:sp>
        <p:nvSpPr>
          <p:cNvPr id="102" name="Shape 102"/>
          <p:cNvSpPr txBox="1"/>
          <p:nvPr/>
        </p:nvSpPr>
        <p:spPr>
          <a:xfrm>
            <a:off x="957599" y="1821938"/>
            <a:ext cx="10276800" cy="9564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dk1"/>
              </a:buClr>
              <a:buSzPct val="25000"/>
              <a:buFont typeface="Georgia"/>
              <a:buNone/>
            </a:pPr>
            <a:r>
              <a:rPr lang="en-US" sz="6000" dirty="0">
                <a:solidFill>
                  <a:schemeClr val="dk1"/>
                </a:solidFill>
                <a:latin typeface="Georgia"/>
                <a:ea typeface="Georgia"/>
                <a:cs typeface="Georgia"/>
                <a:sym typeface="Georgia"/>
              </a:rPr>
              <a:t>What does it mean to be a Chapter Leader?</a:t>
            </a:r>
          </a:p>
          <a:p>
            <a:pPr marL="0" marR="0" lvl="0" indent="0" algn="ctr" rtl="0">
              <a:lnSpc>
                <a:spcPct val="90000"/>
              </a:lnSpc>
              <a:spcBef>
                <a:spcPts val="0"/>
              </a:spcBef>
              <a:buClr>
                <a:schemeClr val="dk1"/>
              </a:buClr>
              <a:buSzPct val="25000"/>
              <a:buFont typeface="Georgia"/>
              <a:buNone/>
            </a:pPr>
            <a:endParaRPr lang="en-US" sz="2800" dirty="0">
              <a:solidFill>
                <a:schemeClr val="dk1"/>
              </a:solidFill>
              <a:latin typeface="Georgia"/>
              <a:ea typeface="Georgia"/>
              <a:cs typeface="Georgia"/>
              <a:sym typeface="Georgia"/>
            </a:endParaRPr>
          </a:p>
        </p:txBody>
      </p:sp>
      <p:sp>
        <p:nvSpPr>
          <p:cNvPr id="3" name="TextBox 2"/>
          <p:cNvSpPr txBox="1"/>
          <p:nvPr/>
        </p:nvSpPr>
        <p:spPr>
          <a:xfrm>
            <a:off x="659780" y="3376215"/>
            <a:ext cx="10872439" cy="1200329"/>
          </a:xfrm>
          <a:prstGeom prst="rect">
            <a:avLst/>
          </a:prstGeom>
          <a:noFill/>
        </p:spPr>
        <p:txBody>
          <a:bodyPr wrap="square" rtlCol="0">
            <a:spAutoFit/>
          </a:bodyPr>
          <a:lstStyle/>
          <a:p>
            <a:pPr algn="ctr"/>
            <a:r>
              <a:rPr lang="en-US" sz="2400" dirty="0">
                <a:latin typeface="Georgia" panose="02040502050405020303" pitchFamily="18" charset="0"/>
              </a:rPr>
              <a:t>A great leader posses a clear vision, is courageous, has integrity, honesty, humility, and clear focus. Great leaders help fellow board members reach their goals and take pride in the accomplishments of those along the way</a:t>
            </a:r>
          </a:p>
        </p:txBody>
      </p:sp>
    </p:spTree>
    <p:extLst>
      <p:ext uri="{BB962C8B-B14F-4D97-AF65-F5344CB8AC3E}">
        <p14:creationId xmlns:p14="http://schemas.microsoft.com/office/powerpoint/2010/main" val="28934589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p:nvPr/>
        </p:nvSpPr>
        <p:spPr>
          <a:xfrm>
            <a:off x="0" y="5864203"/>
            <a:ext cx="12192000" cy="993900"/>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pic>
        <p:nvPicPr>
          <p:cNvPr id="101" name="Shape 101"/>
          <p:cNvPicPr preferRelativeResize="0"/>
          <p:nvPr/>
        </p:nvPicPr>
        <p:blipFill rotWithShape="1">
          <a:blip r:embed="rId3">
            <a:alphaModFix/>
          </a:blip>
          <a:srcRect/>
          <a:stretch/>
        </p:blipFill>
        <p:spPr>
          <a:xfrm>
            <a:off x="661358" y="6103557"/>
            <a:ext cx="4248600" cy="488100"/>
          </a:xfrm>
          <a:prstGeom prst="rect">
            <a:avLst/>
          </a:prstGeom>
          <a:noFill/>
          <a:ln>
            <a:noFill/>
          </a:ln>
        </p:spPr>
      </p:pic>
      <p:sp>
        <p:nvSpPr>
          <p:cNvPr id="102" name="Shape 102"/>
          <p:cNvSpPr txBox="1"/>
          <p:nvPr/>
        </p:nvSpPr>
        <p:spPr>
          <a:xfrm>
            <a:off x="957597" y="447394"/>
            <a:ext cx="10276800" cy="9564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dk1"/>
              </a:buClr>
              <a:buSzPct val="25000"/>
              <a:buFont typeface="Georgia"/>
              <a:buNone/>
            </a:pPr>
            <a:r>
              <a:rPr lang="en-US" sz="6000" dirty="0">
                <a:solidFill>
                  <a:schemeClr val="dk1"/>
                </a:solidFill>
                <a:latin typeface="Georgia"/>
                <a:ea typeface="Georgia"/>
                <a:cs typeface="Georgia"/>
                <a:sym typeface="Georgia"/>
              </a:rPr>
              <a:t>Event Planning</a:t>
            </a:r>
          </a:p>
          <a:p>
            <a:pPr marL="0" marR="0" lvl="0" indent="0" algn="ctr" rtl="0">
              <a:lnSpc>
                <a:spcPct val="90000"/>
              </a:lnSpc>
              <a:spcBef>
                <a:spcPts val="0"/>
              </a:spcBef>
              <a:buClr>
                <a:schemeClr val="dk1"/>
              </a:buClr>
              <a:buSzPct val="25000"/>
              <a:buFont typeface="Georgia"/>
              <a:buNone/>
            </a:pPr>
            <a:endParaRPr lang="en-US" sz="2800" dirty="0">
              <a:solidFill>
                <a:schemeClr val="dk1"/>
              </a:solidFill>
              <a:latin typeface="Georgia"/>
              <a:ea typeface="Georgia"/>
              <a:cs typeface="Georgia"/>
              <a:sym typeface="Georgia"/>
            </a:endParaRPr>
          </a:p>
        </p:txBody>
      </p:sp>
      <p:sp>
        <p:nvSpPr>
          <p:cNvPr id="5" name="Shape 107">
            <a:extLst>
              <a:ext uri="{FF2B5EF4-FFF2-40B4-BE49-F238E27FC236}">
                <a16:creationId xmlns:a16="http://schemas.microsoft.com/office/drawing/2014/main" id="{D1BF4EC4-9FD0-4A47-83AC-C838DD7BCA85}"/>
              </a:ext>
            </a:extLst>
          </p:cNvPr>
          <p:cNvSpPr txBox="1"/>
          <p:nvPr/>
        </p:nvSpPr>
        <p:spPr>
          <a:xfrm>
            <a:off x="874337" y="4023187"/>
            <a:ext cx="10443321" cy="1307129"/>
          </a:xfrm>
          <a:prstGeom prst="rect">
            <a:avLst/>
          </a:prstGeom>
          <a:noFill/>
          <a:ln>
            <a:noFill/>
          </a:ln>
        </p:spPr>
        <p:txBody>
          <a:bodyPr lIns="91425" tIns="45700" rIns="91425" bIns="45700" anchor="t" anchorCtr="0">
            <a:noAutofit/>
          </a:bodyPr>
          <a:lstStyle/>
          <a:p>
            <a:pPr lvl="0" algn="ctr">
              <a:lnSpc>
                <a:spcPct val="90000"/>
              </a:lnSpc>
            </a:pPr>
            <a:r>
              <a:rPr lang="en-US" sz="2400" b="1" i="1" dirty="0">
                <a:solidFill>
                  <a:schemeClr val="dk1"/>
                </a:solidFill>
                <a:latin typeface="Georgia"/>
                <a:ea typeface="Georgia"/>
                <a:cs typeface="Georgia"/>
                <a:sym typeface="Georgia"/>
              </a:rPr>
              <a:t>Plan quarterly Chapter Board meetings </a:t>
            </a:r>
            <a:r>
              <a:rPr lang="en-US" sz="2400" i="1" dirty="0">
                <a:solidFill>
                  <a:schemeClr val="dk1"/>
                </a:solidFill>
                <a:latin typeface="Georgia"/>
                <a:ea typeface="Georgia"/>
                <a:cs typeface="Georgia"/>
                <a:sym typeface="Georgia"/>
              </a:rPr>
              <a:t>to plan events for the next few months</a:t>
            </a:r>
          </a:p>
          <a:p>
            <a:pPr lvl="0" algn="ctr">
              <a:lnSpc>
                <a:spcPct val="90000"/>
              </a:lnSpc>
            </a:pPr>
            <a:r>
              <a:rPr lang="en-US" sz="2400" b="1" i="1" dirty="0">
                <a:solidFill>
                  <a:schemeClr val="dk1"/>
                </a:solidFill>
                <a:latin typeface="Georgia"/>
                <a:ea typeface="Georgia"/>
                <a:cs typeface="Georgia"/>
                <a:sym typeface="Georgia"/>
              </a:rPr>
              <a:t>Important factors to consider</a:t>
            </a:r>
            <a:r>
              <a:rPr lang="en-US" sz="2400" i="1" dirty="0">
                <a:solidFill>
                  <a:schemeClr val="dk1"/>
                </a:solidFill>
                <a:latin typeface="Georgia"/>
                <a:ea typeface="Georgia"/>
                <a:cs typeface="Georgia"/>
                <a:sym typeface="Georgia"/>
              </a:rPr>
              <a:t>:</a:t>
            </a:r>
            <a:br>
              <a:rPr lang="en-US" sz="2400" i="1" dirty="0">
                <a:solidFill>
                  <a:schemeClr val="dk1"/>
                </a:solidFill>
                <a:latin typeface="Georgia"/>
                <a:ea typeface="Georgia"/>
                <a:cs typeface="Georgia"/>
                <a:sym typeface="Georgia"/>
              </a:rPr>
            </a:br>
            <a:r>
              <a:rPr lang="en-US" sz="2400" i="1" dirty="0">
                <a:solidFill>
                  <a:schemeClr val="dk1"/>
                </a:solidFill>
                <a:latin typeface="Georgia"/>
                <a:ea typeface="Georgia"/>
                <a:cs typeface="Georgia"/>
                <a:sym typeface="Georgia"/>
              </a:rPr>
              <a:t>	Event Categories, Audience, Feasibility, and Community Engagement</a:t>
            </a:r>
            <a:br>
              <a:rPr lang="en-US" sz="2400" i="1" dirty="0">
                <a:solidFill>
                  <a:schemeClr val="dk1"/>
                </a:solidFill>
                <a:latin typeface="Georgia"/>
                <a:ea typeface="Georgia"/>
                <a:cs typeface="Georgia"/>
                <a:sym typeface="Georgia"/>
              </a:rPr>
            </a:br>
            <a:r>
              <a:rPr lang="en-US" sz="2400" i="1" dirty="0">
                <a:solidFill>
                  <a:schemeClr val="dk1"/>
                </a:solidFill>
                <a:latin typeface="Georgia"/>
                <a:ea typeface="Georgia"/>
                <a:cs typeface="Georgia"/>
                <a:sym typeface="Georgia"/>
              </a:rPr>
              <a:t>	</a:t>
            </a:r>
            <a:br>
              <a:rPr lang="en-US" sz="2400" dirty="0">
                <a:solidFill>
                  <a:schemeClr val="dk1"/>
                </a:solidFill>
                <a:latin typeface="Georgia"/>
                <a:ea typeface="Georgia"/>
                <a:cs typeface="Georgia"/>
                <a:sym typeface="Georgia"/>
              </a:rPr>
            </a:br>
            <a:br>
              <a:rPr lang="en-US" sz="2400" dirty="0">
                <a:solidFill>
                  <a:schemeClr val="dk1"/>
                </a:solidFill>
                <a:latin typeface="Georgia"/>
                <a:ea typeface="Georgia"/>
                <a:cs typeface="Georgia"/>
                <a:sym typeface="Georgia"/>
              </a:rPr>
            </a:br>
            <a:endParaRPr lang="en-US" sz="2400" dirty="0">
              <a:solidFill>
                <a:schemeClr val="dk1"/>
              </a:solidFill>
              <a:latin typeface="Georgia"/>
              <a:ea typeface="Georgia"/>
              <a:cs typeface="Georgia"/>
              <a:sym typeface="Georgia"/>
            </a:endParaRPr>
          </a:p>
          <a:p>
            <a:pPr marL="342900" lvl="4" indent="-342900">
              <a:lnSpc>
                <a:spcPct val="90000"/>
              </a:lnSpc>
              <a:buFont typeface="Arial" panose="020B0604020202020204" pitchFamily="34" charset="0"/>
              <a:buChar char="•"/>
            </a:pPr>
            <a:endParaRPr lang="en-US" sz="2400" dirty="0">
              <a:solidFill>
                <a:schemeClr val="dk1"/>
              </a:solidFill>
              <a:latin typeface="Georgia"/>
              <a:ea typeface="Georgia"/>
              <a:cs typeface="Georgia"/>
              <a:sym typeface="Georgia"/>
            </a:endParaRPr>
          </a:p>
          <a:p>
            <a:pPr marL="342900" lvl="0" indent="-342900">
              <a:lnSpc>
                <a:spcPct val="90000"/>
              </a:lnSpc>
              <a:buFont typeface="Arial" panose="020B0604020202020204" pitchFamily="34" charset="0"/>
              <a:buChar char="•"/>
            </a:pPr>
            <a:endParaRPr lang="en-US" sz="2400" dirty="0">
              <a:solidFill>
                <a:schemeClr val="dk1"/>
              </a:solidFill>
              <a:latin typeface="Georgia"/>
              <a:ea typeface="Georgia"/>
              <a:cs typeface="Georgia"/>
              <a:sym typeface="Georgia"/>
            </a:endParaRPr>
          </a:p>
        </p:txBody>
      </p:sp>
      <p:pic>
        <p:nvPicPr>
          <p:cNvPr id="3" name="Picture 2">
            <a:extLst>
              <a:ext uri="{FF2B5EF4-FFF2-40B4-BE49-F238E27FC236}">
                <a16:creationId xmlns:a16="http://schemas.microsoft.com/office/drawing/2014/main" id="{6A08C0A6-0201-4370-B92B-42B4A46EF4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4337" y="1212253"/>
            <a:ext cx="3142749" cy="2357062"/>
          </a:xfrm>
          <a:prstGeom prst="rect">
            <a:avLst/>
          </a:prstGeom>
        </p:spPr>
      </p:pic>
      <p:pic>
        <p:nvPicPr>
          <p:cNvPr id="9" name="Picture 8" descr="A group of people posing for the camera&#10;&#10;Description automatically generated">
            <a:extLst>
              <a:ext uri="{FF2B5EF4-FFF2-40B4-BE49-F238E27FC236}">
                <a16:creationId xmlns:a16="http://schemas.microsoft.com/office/drawing/2014/main" id="{25D9BCD0-97B4-441B-8D94-DF2B069877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4622" y="1212251"/>
            <a:ext cx="3142750" cy="2357063"/>
          </a:xfrm>
          <a:prstGeom prst="rect">
            <a:avLst/>
          </a:prstGeom>
        </p:spPr>
      </p:pic>
      <p:pic>
        <p:nvPicPr>
          <p:cNvPr id="11" name="Picture 10" descr="A group of people standing in front of a crowd posing for the camera&#10;&#10;Description automatically generated">
            <a:extLst>
              <a:ext uri="{FF2B5EF4-FFF2-40B4-BE49-F238E27FC236}">
                <a16:creationId xmlns:a16="http://schemas.microsoft.com/office/drawing/2014/main" id="{ED32B42B-2F0E-4541-AC35-49CAA6D044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82014" y="1212252"/>
            <a:ext cx="3541128" cy="2357063"/>
          </a:xfrm>
          <a:prstGeom prst="rect">
            <a:avLst/>
          </a:prstGeom>
        </p:spPr>
      </p:pic>
    </p:spTree>
    <p:extLst>
      <p:ext uri="{BB962C8B-B14F-4D97-AF65-F5344CB8AC3E}">
        <p14:creationId xmlns:p14="http://schemas.microsoft.com/office/powerpoint/2010/main" val="1290139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8" name="Shape 108"/>
          <p:cNvSpPr/>
          <p:nvPr/>
        </p:nvSpPr>
        <p:spPr>
          <a:xfrm>
            <a:off x="0" y="5864203"/>
            <a:ext cx="12192000" cy="993900"/>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pic>
        <p:nvPicPr>
          <p:cNvPr id="109" name="Shape 109"/>
          <p:cNvPicPr preferRelativeResize="0"/>
          <p:nvPr/>
        </p:nvPicPr>
        <p:blipFill rotWithShape="1">
          <a:blip r:embed="rId3">
            <a:alphaModFix/>
          </a:blip>
          <a:srcRect/>
          <a:stretch/>
        </p:blipFill>
        <p:spPr>
          <a:xfrm>
            <a:off x="661358" y="6103557"/>
            <a:ext cx="4248600" cy="488100"/>
          </a:xfrm>
          <a:prstGeom prst="rect">
            <a:avLst/>
          </a:prstGeom>
          <a:noFill/>
          <a:ln>
            <a:noFill/>
          </a:ln>
        </p:spPr>
      </p:pic>
      <p:sp>
        <p:nvSpPr>
          <p:cNvPr id="110" name="Shape 110"/>
          <p:cNvSpPr txBox="1"/>
          <p:nvPr/>
        </p:nvSpPr>
        <p:spPr>
          <a:xfrm>
            <a:off x="394836" y="231287"/>
            <a:ext cx="11402327" cy="956400"/>
          </a:xfrm>
          <a:prstGeom prst="rect">
            <a:avLst/>
          </a:prstGeom>
          <a:noFill/>
          <a:ln>
            <a:noFill/>
          </a:ln>
        </p:spPr>
        <p:txBody>
          <a:bodyPr lIns="91425" tIns="45700" rIns="91425" bIns="45700" anchor="ctr" anchorCtr="0">
            <a:noAutofit/>
          </a:bodyPr>
          <a:lstStyle/>
          <a:p>
            <a:pPr lvl="0" algn="ctr">
              <a:lnSpc>
                <a:spcPct val="90000"/>
              </a:lnSpc>
              <a:buClr>
                <a:schemeClr val="dk1"/>
              </a:buClr>
              <a:buSzPct val="25000"/>
            </a:pPr>
            <a:r>
              <a:rPr lang="en-US" sz="4000" b="1" dirty="0">
                <a:solidFill>
                  <a:srgbClr val="BB2737"/>
                </a:solidFill>
                <a:latin typeface="Merriweather Sans"/>
                <a:ea typeface="Merriweather Sans"/>
                <a:cs typeface="Merriweather Sans"/>
                <a:sym typeface="Merriweather Sans"/>
              </a:rPr>
              <a:t>Who/What/When/Where/Why/How?</a:t>
            </a:r>
          </a:p>
        </p:txBody>
      </p:sp>
      <p:sp>
        <p:nvSpPr>
          <p:cNvPr id="7" name="Shape 107">
            <a:extLst>
              <a:ext uri="{FF2B5EF4-FFF2-40B4-BE49-F238E27FC236}">
                <a16:creationId xmlns:a16="http://schemas.microsoft.com/office/drawing/2014/main" id="{A98C9D9D-5201-4ECB-9CDA-99CC052B6F7D}"/>
              </a:ext>
            </a:extLst>
          </p:cNvPr>
          <p:cNvSpPr txBox="1"/>
          <p:nvPr/>
        </p:nvSpPr>
        <p:spPr>
          <a:xfrm>
            <a:off x="793750" y="1989625"/>
            <a:ext cx="7842300" cy="450473"/>
          </a:xfrm>
          <a:prstGeom prst="rect">
            <a:avLst/>
          </a:prstGeom>
          <a:noFill/>
          <a:ln>
            <a:noFill/>
          </a:ln>
        </p:spPr>
        <p:txBody>
          <a:bodyPr lIns="91425" tIns="45700" rIns="91425" bIns="45700" anchor="t" anchorCtr="0">
            <a:noAutofit/>
          </a:bodyPr>
          <a:lstStyle/>
          <a:p>
            <a:pPr marR="0" lvl="0" rtl="0">
              <a:lnSpc>
                <a:spcPct val="90000"/>
              </a:lnSpc>
              <a:spcBef>
                <a:spcPts val="0"/>
              </a:spcBef>
              <a:spcAft>
                <a:spcPts val="0"/>
              </a:spcAft>
              <a:buNone/>
            </a:pPr>
            <a:r>
              <a:rPr lang="en-US" sz="2400" b="1" dirty="0">
                <a:solidFill>
                  <a:schemeClr val="dk1"/>
                </a:solidFill>
                <a:latin typeface="Georgia"/>
                <a:ea typeface="Georgia"/>
                <a:cs typeface="Georgia"/>
                <a:sym typeface="Georgia"/>
              </a:rPr>
              <a:t>What?</a:t>
            </a:r>
          </a:p>
          <a:p>
            <a:pPr marR="0" lvl="0" rtl="0">
              <a:lnSpc>
                <a:spcPct val="90000"/>
              </a:lnSpc>
              <a:spcBef>
                <a:spcPts val="0"/>
              </a:spcBef>
              <a:spcAft>
                <a:spcPts val="0"/>
              </a:spcAft>
              <a:buNone/>
            </a:pPr>
            <a:endParaRPr sz="2400" dirty="0">
              <a:solidFill>
                <a:schemeClr val="dk1"/>
              </a:solidFill>
              <a:latin typeface="Georgia"/>
              <a:ea typeface="Georgia"/>
              <a:cs typeface="Georgia"/>
              <a:sym typeface="Georgia"/>
            </a:endParaRPr>
          </a:p>
          <a:p>
            <a:pPr marR="0" lvl="0" rtl="0">
              <a:lnSpc>
                <a:spcPct val="90000"/>
              </a:lnSpc>
              <a:spcBef>
                <a:spcPts val="0"/>
              </a:spcBef>
              <a:spcAft>
                <a:spcPts val="0"/>
              </a:spcAft>
              <a:buNone/>
            </a:pPr>
            <a:endParaRPr lang="en-US" sz="2000" dirty="0">
              <a:solidFill>
                <a:schemeClr val="dk1"/>
              </a:solidFill>
              <a:latin typeface="Georgia"/>
              <a:ea typeface="Georgia"/>
              <a:cs typeface="Georgia"/>
              <a:sym typeface="Georgia"/>
            </a:endParaRPr>
          </a:p>
        </p:txBody>
      </p:sp>
      <p:sp>
        <p:nvSpPr>
          <p:cNvPr id="8" name="TextBox 7">
            <a:extLst>
              <a:ext uri="{FF2B5EF4-FFF2-40B4-BE49-F238E27FC236}">
                <a16:creationId xmlns:a16="http://schemas.microsoft.com/office/drawing/2014/main" id="{27308F1A-35C2-473B-8C69-EDDEC443E1FD}"/>
              </a:ext>
            </a:extLst>
          </p:cNvPr>
          <p:cNvSpPr txBox="1"/>
          <p:nvPr/>
        </p:nvSpPr>
        <p:spPr>
          <a:xfrm>
            <a:off x="793750" y="2293410"/>
            <a:ext cx="5530358" cy="369332"/>
          </a:xfrm>
          <a:prstGeom prst="rect">
            <a:avLst/>
          </a:prstGeom>
          <a:noFill/>
        </p:spPr>
        <p:txBody>
          <a:bodyPr wrap="square" rtlCol="0">
            <a:spAutoFit/>
          </a:bodyPr>
          <a:lstStyle/>
          <a:p>
            <a:r>
              <a:rPr lang="en-US" dirty="0">
                <a:latin typeface="Georgia" panose="02040502050405020303" pitchFamily="18" charset="0"/>
              </a:rPr>
              <a:t>What events should my chapter have this year?</a:t>
            </a:r>
          </a:p>
        </p:txBody>
      </p:sp>
      <p:sp>
        <p:nvSpPr>
          <p:cNvPr id="9" name="Shape 107">
            <a:extLst>
              <a:ext uri="{FF2B5EF4-FFF2-40B4-BE49-F238E27FC236}">
                <a16:creationId xmlns:a16="http://schemas.microsoft.com/office/drawing/2014/main" id="{94C8D123-D66C-4796-B210-78D9A913EEE4}"/>
              </a:ext>
            </a:extLst>
          </p:cNvPr>
          <p:cNvSpPr txBox="1"/>
          <p:nvPr/>
        </p:nvSpPr>
        <p:spPr>
          <a:xfrm>
            <a:off x="793750" y="2774591"/>
            <a:ext cx="7842300" cy="450473"/>
          </a:xfrm>
          <a:prstGeom prst="rect">
            <a:avLst/>
          </a:prstGeom>
          <a:noFill/>
          <a:ln>
            <a:noFill/>
          </a:ln>
        </p:spPr>
        <p:txBody>
          <a:bodyPr lIns="91425" tIns="45700" rIns="91425" bIns="45700" anchor="t" anchorCtr="0">
            <a:noAutofit/>
          </a:bodyPr>
          <a:lstStyle/>
          <a:p>
            <a:pPr marR="0" lvl="0" rtl="0">
              <a:lnSpc>
                <a:spcPct val="90000"/>
              </a:lnSpc>
              <a:spcBef>
                <a:spcPts val="0"/>
              </a:spcBef>
              <a:spcAft>
                <a:spcPts val="0"/>
              </a:spcAft>
              <a:buNone/>
            </a:pPr>
            <a:r>
              <a:rPr lang="en-US" sz="2400" b="1" dirty="0">
                <a:solidFill>
                  <a:schemeClr val="dk1"/>
                </a:solidFill>
                <a:latin typeface="Georgia"/>
                <a:ea typeface="Georgia"/>
                <a:cs typeface="Georgia"/>
                <a:sym typeface="Georgia"/>
              </a:rPr>
              <a:t>When?</a:t>
            </a:r>
          </a:p>
          <a:p>
            <a:pPr marR="0" lvl="0" rtl="0">
              <a:lnSpc>
                <a:spcPct val="90000"/>
              </a:lnSpc>
              <a:spcBef>
                <a:spcPts val="0"/>
              </a:spcBef>
              <a:spcAft>
                <a:spcPts val="0"/>
              </a:spcAft>
              <a:buNone/>
            </a:pPr>
            <a:endParaRPr sz="2400" dirty="0">
              <a:solidFill>
                <a:schemeClr val="dk1"/>
              </a:solidFill>
              <a:latin typeface="Georgia"/>
              <a:ea typeface="Georgia"/>
              <a:cs typeface="Georgia"/>
              <a:sym typeface="Georgia"/>
            </a:endParaRPr>
          </a:p>
          <a:p>
            <a:pPr marR="0" lvl="0" rtl="0">
              <a:lnSpc>
                <a:spcPct val="90000"/>
              </a:lnSpc>
              <a:spcBef>
                <a:spcPts val="0"/>
              </a:spcBef>
              <a:spcAft>
                <a:spcPts val="0"/>
              </a:spcAft>
              <a:buNone/>
            </a:pPr>
            <a:endParaRPr lang="en-US" sz="2000" dirty="0">
              <a:solidFill>
                <a:schemeClr val="dk1"/>
              </a:solidFill>
              <a:latin typeface="Georgia"/>
              <a:ea typeface="Georgia"/>
              <a:cs typeface="Georgia"/>
              <a:sym typeface="Georgia"/>
            </a:endParaRPr>
          </a:p>
        </p:txBody>
      </p:sp>
      <p:sp>
        <p:nvSpPr>
          <p:cNvPr id="10" name="TextBox 9">
            <a:extLst>
              <a:ext uri="{FF2B5EF4-FFF2-40B4-BE49-F238E27FC236}">
                <a16:creationId xmlns:a16="http://schemas.microsoft.com/office/drawing/2014/main" id="{86C90092-C8F3-4042-A416-7F316FE41C16}"/>
              </a:ext>
            </a:extLst>
          </p:cNvPr>
          <p:cNvSpPr txBox="1"/>
          <p:nvPr/>
        </p:nvSpPr>
        <p:spPr>
          <a:xfrm>
            <a:off x="793750" y="3075110"/>
            <a:ext cx="7886700" cy="369332"/>
          </a:xfrm>
          <a:prstGeom prst="rect">
            <a:avLst/>
          </a:prstGeom>
          <a:noFill/>
        </p:spPr>
        <p:txBody>
          <a:bodyPr wrap="square" rtlCol="0">
            <a:spAutoFit/>
          </a:bodyPr>
          <a:lstStyle/>
          <a:p>
            <a:r>
              <a:rPr lang="en-US" dirty="0">
                <a:latin typeface="Georgia" panose="02040502050405020303" pitchFamily="18" charset="0"/>
              </a:rPr>
              <a:t>When should these events happen?</a:t>
            </a:r>
          </a:p>
        </p:txBody>
      </p:sp>
      <p:sp>
        <p:nvSpPr>
          <p:cNvPr id="11" name="Shape 107">
            <a:extLst>
              <a:ext uri="{FF2B5EF4-FFF2-40B4-BE49-F238E27FC236}">
                <a16:creationId xmlns:a16="http://schemas.microsoft.com/office/drawing/2014/main" id="{27ED7496-6914-4FF3-98BF-66344B29360A}"/>
              </a:ext>
            </a:extLst>
          </p:cNvPr>
          <p:cNvSpPr txBox="1"/>
          <p:nvPr/>
        </p:nvSpPr>
        <p:spPr>
          <a:xfrm>
            <a:off x="793750" y="3587754"/>
            <a:ext cx="7842300" cy="450473"/>
          </a:xfrm>
          <a:prstGeom prst="rect">
            <a:avLst/>
          </a:prstGeom>
          <a:noFill/>
          <a:ln>
            <a:noFill/>
          </a:ln>
        </p:spPr>
        <p:txBody>
          <a:bodyPr lIns="91425" tIns="45700" rIns="91425" bIns="45700" anchor="t" anchorCtr="0">
            <a:noAutofit/>
          </a:bodyPr>
          <a:lstStyle/>
          <a:p>
            <a:pPr marR="0" lvl="0" rtl="0">
              <a:lnSpc>
                <a:spcPct val="90000"/>
              </a:lnSpc>
              <a:spcBef>
                <a:spcPts val="0"/>
              </a:spcBef>
              <a:spcAft>
                <a:spcPts val="0"/>
              </a:spcAft>
              <a:buNone/>
            </a:pPr>
            <a:r>
              <a:rPr lang="en-US" sz="2400" b="1" dirty="0">
                <a:solidFill>
                  <a:schemeClr val="dk1"/>
                </a:solidFill>
                <a:latin typeface="Georgia"/>
                <a:ea typeface="Georgia"/>
                <a:cs typeface="Georgia"/>
                <a:sym typeface="Georgia"/>
              </a:rPr>
              <a:t>Where?</a:t>
            </a:r>
          </a:p>
          <a:p>
            <a:pPr marR="0" lvl="0" rtl="0">
              <a:lnSpc>
                <a:spcPct val="90000"/>
              </a:lnSpc>
              <a:spcBef>
                <a:spcPts val="0"/>
              </a:spcBef>
              <a:spcAft>
                <a:spcPts val="0"/>
              </a:spcAft>
              <a:buNone/>
            </a:pPr>
            <a:endParaRPr sz="2400" dirty="0">
              <a:solidFill>
                <a:schemeClr val="dk1"/>
              </a:solidFill>
              <a:latin typeface="Georgia"/>
              <a:ea typeface="Georgia"/>
              <a:cs typeface="Georgia"/>
              <a:sym typeface="Georgia"/>
            </a:endParaRPr>
          </a:p>
          <a:p>
            <a:pPr marR="0" lvl="0" rtl="0">
              <a:lnSpc>
                <a:spcPct val="90000"/>
              </a:lnSpc>
              <a:spcBef>
                <a:spcPts val="0"/>
              </a:spcBef>
              <a:spcAft>
                <a:spcPts val="0"/>
              </a:spcAft>
              <a:buNone/>
            </a:pPr>
            <a:endParaRPr lang="en-US" sz="2000" dirty="0">
              <a:solidFill>
                <a:schemeClr val="dk1"/>
              </a:solidFill>
              <a:latin typeface="Georgia"/>
              <a:ea typeface="Georgia"/>
              <a:cs typeface="Georgia"/>
              <a:sym typeface="Georgia"/>
            </a:endParaRPr>
          </a:p>
        </p:txBody>
      </p:sp>
      <p:sp>
        <p:nvSpPr>
          <p:cNvPr id="12" name="TextBox 11">
            <a:extLst>
              <a:ext uri="{FF2B5EF4-FFF2-40B4-BE49-F238E27FC236}">
                <a16:creationId xmlns:a16="http://schemas.microsoft.com/office/drawing/2014/main" id="{A408DD42-D5F6-4219-9DF8-E9ECDDB32DBD}"/>
              </a:ext>
            </a:extLst>
          </p:cNvPr>
          <p:cNvSpPr txBox="1"/>
          <p:nvPr/>
        </p:nvSpPr>
        <p:spPr>
          <a:xfrm>
            <a:off x="793750" y="3882026"/>
            <a:ext cx="7886700" cy="369332"/>
          </a:xfrm>
          <a:prstGeom prst="rect">
            <a:avLst/>
          </a:prstGeom>
          <a:noFill/>
        </p:spPr>
        <p:txBody>
          <a:bodyPr wrap="square" rtlCol="0">
            <a:spAutoFit/>
          </a:bodyPr>
          <a:lstStyle/>
          <a:p>
            <a:r>
              <a:rPr lang="en-US" dirty="0">
                <a:latin typeface="Georgia" panose="02040502050405020303" pitchFamily="18" charset="0"/>
              </a:rPr>
              <a:t>Where should these events happen?</a:t>
            </a:r>
          </a:p>
        </p:txBody>
      </p:sp>
      <p:sp>
        <p:nvSpPr>
          <p:cNvPr id="13" name="Shape 107">
            <a:extLst>
              <a:ext uri="{FF2B5EF4-FFF2-40B4-BE49-F238E27FC236}">
                <a16:creationId xmlns:a16="http://schemas.microsoft.com/office/drawing/2014/main" id="{65E1BB2D-C5DF-4C9A-941F-EB7624C8E05D}"/>
              </a:ext>
            </a:extLst>
          </p:cNvPr>
          <p:cNvSpPr txBox="1"/>
          <p:nvPr/>
        </p:nvSpPr>
        <p:spPr>
          <a:xfrm>
            <a:off x="793750" y="4388811"/>
            <a:ext cx="7842300" cy="450473"/>
          </a:xfrm>
          <a:prstGeom prst="rect">
            <a:avLst/>
          </a:prstGeom>
          <a:noFill/>
          <a:ln>
            <a:noFill/>
          </a:ln>
        </p:spPr>
        <p:txBody>
          <a:bodyPr lIns="91425" tIns="45700" rIns="91425" bIns="45700" anchor="t" anchorCtr="0">
            <a:noAutofit/>
          </a:bodyPr>
          <a:lstStyle/>
          <a:p>
            <a:pPr marR="0" lvl="0" rtl="0">
              <a:lnSpc>
                <a:spcPct val="90000"/>
              </a:lnSpc>
              <a:spcBef>
                <a:spcPts val="0"/>
              </a:spcBef>
              <a:spcAft>
                <a:spcPts val="0"/>
              </a:spcAft>
              <a:buNone/>
            </a:pPr>
            <a:r>
              <a:rPr lang="en-US" sz="2400" b="1" dirty="0">
                <a:solidFill>
                  <a:schemeClr val="dk1"/>
                </a:solidFill>
                <a:latin typeface="Georgia"/>
                <a:ea typeface="Georgia"/>
                <a:cs typeface="Georgia"/>
                <a:sym typeface="Georgia"/>
              </a:rPr>
              <a:t>Why?</a:t>
            </a:r>
          </a:p>
          <a:p>
            <a:pPr marR="0" lvl="0" rtl="0">
              <a:lnSpc>
                <a:spcPct val="90000"/>
              </a:lnSpc>
              <a:spcBef>
                <a:spcPts val="0"/>
              </a:spcBef>
              <a:spcAft>
                <a:spcPts val="0"/>
              </a:spcAft>
              <a:buNone/>
            </a:pPr>
            <a:endParaRPr sz="2400" dirty="0">
              <a:solidFill>
                <a:schemeClr val="dk1"/>
              </a:solidFill>
              <a:latin typeface="Georgia"/>
              <a:ea typeface="Georgia"/>
              <a:cs typeface="Georgia"/>
              <a:sym typeface="Georgia"/>
            </a:endParaRPr>
          </a:p>
          <a:p>
            <a:pPr marR="0" lvl="0" rtl="0">
              <a:lnSpc>
                <a:spcPct val="90000"/>
              </a:lnSpc>
              <a:spcBef>
                <a:spcPts val="0"/>
              </a:spcBef>
              <a:spcAft>
                <a:spcPts val="0"/>
              </a:spcAft>
              <a:buNone/>
            </a:pPr>
            <a:endParaRPr lang="en-US" sz="2000" dirty="0">
              <a:solidFill>
                <a:schemeClr val="dk1"/>
              </a:solidFill>
              <a:latin typeface="Georgia"/>
              <a:ea typeface="Georgia"/>
              <a:cs typeface="Georgia"/>
              <a:sym typeface="Georgia"/>
            </a:endParaRPr>
          </a:p>
        </p:txBody>
      </p:sp>
      <p:sp>
        <p:nvSpPr>
          <p:cNvPr id="14" name="TextBox 13">
            <a:extLst>
              <a:ext uri="{FF2B5EF4-FFF2-40B4-BE49-F238E27FC236}">
                <a16:creationId xmlns:a16="http://schemas.microsoft.com/office/drawing/2014/main" id="{39ECE3BF-4053-4A61-87E8-8F9FFC837CD9}"/>
              </a:ext>
            </a:extLst>
          </p:cNvPr>
          <p:cNvSpPr txBox="1"/>
          <p:nvPr/>
        </p:nvSpPr>
        <p:spPr>
          <a:xfrm>
            <a:off x="793750" y="4683083"/>
            <a:ext cx="7886700" cy="369332"/>
          </a:xfrm>
          <a:prstGeom prst="rect">
            <a:avLst/>
          </a:prstGeom>
          <a:noFill/>
        </p:spPr>
        <p:txBody>
          <a:bodyPr wrap="square" rtlCol="0">
            <a:spAutoFit/>
          </a:bodyPr>
          <a:lstStyle/>
          <a:p>
            <a:r>
              <a:rPr lang="en-US" dirty="0">
                <a:latin typeface="Georgia" panose="02040502050405020303" pitchFamily="18" charset="0"/>
              </a:rPr>
              <a:t>What are the goals for this event?</a:t>
            </a:r>
          </a:p>
        </p:txBody>
      </p:sp>
      <p:sp>
        <p:nvSpPr>
          <p:cNvPr id="15" name="Shape 107">
            <a:extLst>
              <a:ext uri="{FF2B5EF4-FFF2-40B4-BE49-F238E27FC236}">
                <a16:creationId xmlns:a16="http://schemas.microsoft.com/office/drawing/2014/main" id="{4D068E96-6911-460A-9342-DDE252F78E9C}"/>
              </a:ext>
            </a:extLst>
          </p:cNvPr>
          <p:cNvSpPr txBox="1"/>
          <p:nvPr/>
        </p:nvSpPr>
        <p:spPr>
          <a:xfrm>
            <a:off x="793750" y="5165463"/>
            <a:ext cx="7842300" cy="450473"/>
          </a:xfrm>
          <a:prstGeom prst="rect">
            <a:avLst/>
          </a:prstGeom>
          <a:noFill/>
          <a:ln>
            <a:noFill/>
          </a:ln>
        </p:spPr>
        <p:txBody>
          <a:bodyPr lIns="91425" tIns="45700" rIns="91425" bIns="45700" anchor="t" anchorCtr="0">
            <a:noAutofit/>
          </a:bodyPr>
          <a:lstStyle/>
          <a:p>
            <a:pPr marR="0" lvl="0" rtl="0">
              <a:lnSpc>
                <a:spcPct val="90000"/>
              </a:lnSpc>
              <a:spcBef>
                <a:spcPts val="0"/>
              </a:spcBef>
              <a:spcAft>
                <a:spcPts val="0"/>
              </a:spcAft>
              <a:buNone/>
            </a:pPr>
            <a:r>
              <a:rPr lang="en-US" sz="2400" b="1" dirty="0">
                <a:solidFill>
                  <a:schemeClr val="dk1"/>
                </a:solidFill>
                <a:latin typeface="Georgia"/>
                <a:ea typeface="Georgia"/>
                <a:cs typeface="Georgia"/>
                <a:sym typeface="Georgia"/>
              </a:rPr>
              <a:t>How?</a:t>
            </a:r>
          </a:p>
          <a:p>
            <a:pPr marR="0" lvl="0" rtl="0">
              <a:lnSpc>
                <a:spcPct val="90000"/>
              </a:lnSpc>
              <a:spcBef>
                <a:spcPts val="0"/>
              </a:spcBef>
              <a:spcAft>
                <a:spcPts val="0"/>
              </a:spcAft>
              <a:buNone/>
            </a:pPr>
            <a:endParaRPr sz="2400" dirty="0">
              <a:solidFill>
                <a:schemeClr val="dk1"/>
              </a:solidFill>
              <a:latin typeface="Georgia"/>
              <a:ea typeface="Georgia"/>
              <a:cs typeface="Georgia"/>
              <a:sym typeface="Georgia"/>
            </a:endParaRPr>
          </a:p>
          <a:p>
            <a:pPr marR="0" lvl="0" rtl="0">
              <a:lnSpc>
                <a:spcPct val="90000"/>
              </a:lnSpc>
              <a:spcBef>
                <a:spcPts val="0"/>
              </a:spcBef>
              <a:spcAft>
                <a:spcPts val="0"/>
              </a:spcAft>
              <a:buNone/>
            </a:pPr>
            <a:endParaRPr lang="en-US" sz="2000" dirty="0">
              <a:solidFill>
                <a:schemeClr val="dk1"/>
              </a:solidFill>
              <a:latin typeface="Georgia"/>
              <a:ea typeface="Georgia"/>
              <a:cs typeface="Georgia"/>
              <a:sym typeface="Georgia"/>
            </a:endParaRPr>
          </a:p>
        </p:txBody>
      </p:sp>
      <p:sp>
        <p:nvSpPr>
          <p:cNvPr id="16" name="TextBox 15">
            <a:extLst>
              <a:ext uri="{FF2B5EF4-FFF2-40B4-BE49-F238E27FC236}">
                <a16:creationId xmlns:a16="http://schemas.microsoft.com/office/drawing/2014/main" id="{9A214769-266F-4E27-9144-149C8DD12BA4}"/>
              </a:ext>
            </a:extLst>
          </p:cNvPr>
          <p:cNvSpPr txBox="1"/>
          <p:nvPr/>
        </p:nvSpPr>
        <p:spPr>
          <a:xfrm>
            <a:off x="793750" y="5466406"/>
            <a:ext cx="7886700" cy="369332"/>
          </a:xfrm>
          <a:prstGeom prst="rect">
            <a:avLst/>
          </a:prstGeom>
          <a:noFill/>
        </p:spPr>
        <p:txBody>
          <a:bodyPr wrap="square" rtlCol="0">
            <a:spAutoFit/>
          </a:bodyPr>
          <a:lstStyle/>
          <a:p>
            <a:r>
              <a:rPr lang="en-US" dirty="0">
                <a:latin typeface="Georgia" panose="02040502050405020303" pitchFamily="18" charset="0"/>
              </a:rPr>
              <a:t>How do I make these events happen?</a:t>
            </a:r>
          </a:p>
        </p:txBody>
      </p:sp>
      <p:sp>
        <p:nvSpPr>
          <p:cNvPr id="18" name="Shape 107">
            <a:extLst>
              <a:ext uri="{FF2B5EF4-FFF2-40B4-BE49-F238E27FC236}">
                <a16:creationId xmlns:a16="http://schemas.microsoft.com/office/drawing/2014/main" id="{06D6E417-4BF2-4FFD-99CD-0127F65794ED}"/>
              </a:ext>
            </a:extLst>
          </p:cNvPr>
          <p:cNvSpPr txBox="1"/>
          <p:nvPr/>
        </p:nvSpPr>
        <p:spPr>
          <a:xfrm>
            <a:off x="793750" y="1218852"/>
            <a:ext cx="7842300" cy="450473"/>
          </a:xfrm>
          <a:prstGeom prst="rect">
            <a:avLst/>
          </a:prstGeom>
          <a:noFill/>
          <a:ln>
            <a:noFill/>
          </a:ln>
        </p:spPr>
        <p:txBody>
          <a:bodyPr lIns="91425" tIns="45700" rIns="91425" bIns="45700" anchor="t" anchorCtr="0">
            <a:noAutofit/>
          </a:bodyPr>
          <a:lstStyle/>
          <a:p>
            <a:pPr marR="0" lvl="0" rtl="0">
              <a:lnSpc>
                <a:spcPct val="90000"/>
              </a:lnSpc>
              <a:spcBef>
                <a:spcPts val="0"/>
              </a:spcBef>
              <a:spcAft>
                <a:spcPts val="0"/>
              </a:spcAft>
              <a:buNone/>
            </a:pPr>
            <a:r>
              <a:rPr lang="en-US" sz="2400" b="1" dirty="0">
                <a:solidFill>
                  <a:schemeClr val="dk1"/>
                </a:solidFill>
                <a:latin typeface="Georgia"/>
                <a:ea typeface="Georgia"/>
                <a:cs typeface="Georgia"/>
                <a:sym typeface="Georgia"/>
              </a:rPr>
              <a:t>Who?</a:t>
            </a:r>
          </a:p>
          <a:p>
            <a:pPr marR="0" lvl="0" rtl="0">
              <a:lnSpc>
                <a:spcPct val="90000"/>
              </a:lnSpc>
              <a:spcBef>
                <a:spcPts val="0"/>
              </a:spcBef>
              <a:spcAft>
                <a:spcPts val="0"/>
              </a:spcAft>
              <a:buNone/>
            </a:pPr>
            <a:endParaRPr sz="2400" dirty="0">
              <a:solidFill>
                <a:schemeClr val="dk1"/>
              </a:solidFill>
              <a:latin typeface="Georgia"/>
              <a:ea typeface="Georgia"/>
              <a:cs typeface="Georgia"/>
              <a:sym typeface="Georgia"/>
            </a:endParaRPr>
          </a:p>
          <a:p>
            <a:pPr marR="0" lvl="0" rtl="0">
              <a:lnSpc>
                <a:spcPct val="90000"/>
              </a:lnSpc>
              <a:spcBef>
                <a:spcPts val="0"/>
              </a:spcBef>
              <a:spcAft>
                <a:spcPts val="0"/>
              </a:spcAft>
              <a:buNone/>
            </a:pPr>
            <a:endParaRPr lang="en-US" sz="2000" dirty="0">
              <a:solidFill>
                <a:schemeClr val="dk1"/>
              </a:solidFill>
              <a:latin typeface="Georgia"/>
              <a:ea typeface="Georgia"/>
              <a:cs typeface="Georgia"/>
              <a:sym typeface="Georgia"/>
            </a:endParaRPr>
          </a:p>
        </p:txBody>
      </p:sp>
      <p:sp>
        <p:nvSpPr>
          <p:cNvPr id="19" name="TextBox 18">
            <a:extLst>
              <a:ext uri="{FF2B5EF4-FFF2-40B4-BE49-F238E27FC236}">
                <a16:creationId xmlns:a16="http://schemas.microsoft.com/office/drawing/2014/main" id="{724D1C82-C9FC-4E04-BE35-AEB573E3EF92}"/>
              </a:ext>
            </a:extLst>
          </p:cNvPr>
          <p:cNvSpPr txBox="1"/>
          <p:nvPr/>
        </p:nvSpPr>
        <p:spPr>
          <a:xfrm>
            <a:off x="793750" y="1511545"/>
            <a:ext cx="5530358" cy="369332"/>
          </a:xfrm>
          <a:prstGeom prst="rect">
            <a:avLst/>
          </a:prstGeom>
          <a:noFill/>
        </p:spPr>
        <p:txBody>
          <a:bodyPr wrap="square" rtlCol="0">
            <a:spAutoFit/>
          </a:bodyPr>
          <a:lstStyle/>
          <a:p>
            <a:r>
              <a:rPr lang="en-US" dirty="0">
                <a:latin typeface="Georgia" panose="02040502050405020303" pitchFamily="18" charset="0"/>
              </a:rPr>
              <a:t>Who are you trying to attract?</a:t>
            </a:r>
          </a:p>
        </p:txBody>
      </p:sp>
      <p:pic>
        <p:nvPicPr>
          <p:cNvPr id="20" name="Picture 19">
            <a:extLst>
              <a:ext uri="{FF2B5EF4-FFF2-40B4-BE49-F238E27FC236}">
                <a16:creationId xmlns:a16="http://schemas.microsoft.com/office/drawing/2014/main" id="{D7C37314-DA4C-4A55-85E5-E2BA43045D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4108" y="1421841"/>
            <a:ext cx="5396629" cy="4047472"/>
          </a:xfrm>
          <a:prstGeom prst="rect">
            <a:avLst/>
          </a:prstGeom>
        </p:spPr>
      </p:pic>
    </p:spTree>
    <p:extLst>
      <p:ext uri="{BB962C8B-B14F-4D97-AF65-F5344CB8AC3E}">
        <p14:creationId xmlns:p14="http://schemas.microsoft.com/office/powerpoint/2010/main" val="3683494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8" name="Shape 108"/>
          <p:cNvSpPr/>
          <p:nvPr/>
        </p:nvSpPr>
        <p:spPr>
          <a:xfrm>
            <a:off x="0" y="5864203"/>
            <a:ext cx="12192000" cy="993900"/>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pic>
        <p:nvPicPr>
          <p:cNvPr id="109" name="Shape 109"/>
          <p:cNvPicPr preferRelativeResize="0"/>
          <p:nvPr/>
        </p:nvPicPr>
        <p:blipFill rotWithShape="1">
          <a:blip r:embed="rId3">
            <a:alphaModFix/>
          </a:blip>
          <a:srcRect/>
          <a:stretch/>
        </p:blipFill>
        <p:spPr>
          <a:xfrm>
            <a:off x="661358" y="6103557"/>
            <a:ext cx="4248600" cy="488100"/>
          </a:xfrm>
          <a:prstGeom prst="rect">
            <a:avLst/>
          </a:prstGeom>
          <a:noFill/>
          <a:ln>
            <a:noFill/>
          </a:ln>
        </p:spPr>
      </p:pic>
      <p:sp>
        <p:nvSpPr>
          <p:cNvPr id="110" name="Shape 110"/>
          <p:cNvSpPr txBox="1"/>
          <p:nvPr/>
        </p:nvSpPr>
        <p:spPr>
          <a:xfrm>
            <a:off x="339906" y="237603"/>
            <a:ext cx="11402327" cy="956400"/>
          </a:xfrm>
          <a:prstGeom prst="rect">
            <a:avLst/>
          </a:prstGeom>
          <a:noFill/>
          <a:ln>
            <a:noFill/>
          </a:ln>
        </p:spPr>
        <p:txBody>
          <a:bodyPr lIns="91425" tIns="45700" rIns="91425" bIns="45700" anchor="ctr" anchorCtr="0">
            <a:noAutofit/>
          </a:bodyPr>
          <a:lstStyle/>
          <a:p>
            <a:pPr lvl="0" algn="ctr">
              <a:lnSpc>
                <a:spcPct val="90000"/>
              </a:lnSpc>
              <a:buClr>
                <a:schemeClr val="dk1"/>
              </a:buClr>
              <a:buSzPct val="25000"/>
            </a:pPr>
            <a:r>
              <a:rPr lang="en-US" sz="5400" b="1" dirty="0">
                <a:solidFill>
                  <a:srgbClr val="BB2737"/>
                </a:solidFill>
                <a:latin typeface="Merriweather Sans"/>
                <a:ea typeface="Merriweather Sans"/>
                <a:cs typeface="Merriweather Sans"/>
                <a:sym typeface="Merriweather Sans"/>
              </a:rPr>
              <a:t>Event Categories</a:t>
            </a:r>
          </a:p>
        </p:txBody>
      </p:sp>
      <p:pic>
        <p:nvPicPr>
          <p:cNvPr id="6" name="Picture 5">
            <a:extLst>
              <a:ext uri="{FF2B5EF4-FFF2-40B4-BE49-F238E27FC236}">
                <a16:creationId xmlns:a16="http://schemas.microsoft.com/office/drawing/2014/main" id="{5BB6377B-3923-4244-A46E-81621FE5AC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0210" y="1660848"/>
            <a:ext cx="4021128" cy="2676563"/>
          </a:xfrm>
          <a:prstGeom prst="rect">
            <a:avLst/>
          </a:prstGeom>
        </p:spPr>
      </p:pic>
      <p:graphicFrame>
        <p:nvGraphicFramePr>
          <p:cNvPr id="7" name="Diagram 6">
            <a:extLst>
              <a:ext uri="{FF2B5EF4-FFF2-40B4-BE49-F238E27FC236}">
                <a16:creationId xmlns:a16="http://schemas.microsoft.com/office/drawing/2014/main" id="{43897522-3BCE-43AE-8468-751F61E78334}"/>
              </a:ext>
            </a:extLst>
          </p:cNvPr>
          <p:cNvGraphicFramePr/>
          <p:nvPr>
            <p:extLst>
              <p:ext uri="{D42A27DB-BD31-4B8C-83A1-F6EECF244321}">
                <p14:modId xmlns:p14="http://schemas.microsoft.com/office/powerpoint/2010/main" val="3951843587"/>
              </p:ext>
            </p:extLst>
          </p:nvPr>
        </p:nvGraphicFramePr>
        <p:xfrm>
          <a:off x="1463596" y="949702"/>
          <a:ext cx="5394404" cy="45360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745800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3" name="Picture 12">
            <a:extLst>
              <a:ext uri="{FF2B5EF4-FFF2-40B4-BE49-F238E27FC236}">
                <a16:creationId xmlns:a16="http://schemas.microsoft.com/office/drawing/2014/main" id="{EB62C4F9-1136-44E9-A206-577A857BC74C}"/>
              </a:ext>
            </a:extLst>
          </p:cNvPr>
          <p:cNvPicPr/>
          <p:nvPr/>
        </p:nvPicPr>
        <p:blipFill rotWithShape="1">
          <a:blip r:embed="rId3"/>
          <a:srcRect l="77744" t="6379" r="7647" b="43370"/>
          <a:stretch/>
        </p:blipFill>
        <p:spPr bwMode="auto">
          <a:xfrm>
            <a:off x="1011991" y="3188090"/>
            <a:ext cx="2645610" cy="2486649"/>
          </a:xfrm>
          <a:prstGeom prst="rect">
            <a:avLst/>
          </a:prstGeom>
          <a:ln>
            <a:noFill/>
          </a:ln>
          <a:extLst>
            <a:ext uri="{53640926-AAD7-44D8-BBD7-CCE9431645EC}">
              <a14:shadowObscured xmlns:a14="http://schemas.microsoft.com/office/drawing/2010/main"/>
            </a:ext>
          </a:extLst>
        </p:spPr>
      </p:pic>
      <p:sp>
        <p:nvSpPr>
          <p:cNvPr id="107" name="Shape 107"/>
          <p:cNvSpPr txBox="1"/>
          <p:nvPr/>
        </p:nvSpPr>
        <p:spPr>
          <a:xfrm>
            <a:off x="5620624" y="1048624"/>
            <a:ext cx="6419614" cy="4856283"/>
          </a:xfrm>
          <a:prstGeom prst="rect">
            <a:avLst/>
          </a:prstGeom>
          <a:noFill/>
          <a:ln>
            <a:noFill/>
          </a:ln>
        </p:spPr>
        <p:txBody>
          <a:bodyPr lIns="91425" tIns="45700" rIns="91425" bIns="45700" anchor="t" anchorCtr="0">
            <a:noAutofit/>
          </a:bodyPr>
          <a:lstStyle/>
          <a:p>
            <a:pPr lvl="0">
              <a:lnSpc>
                <a:spcPct val="90000"/>
              </a:lnSpc>
            </a:pPr>
            <a:r>
              <a:rPr lang="en-US" sz="2000" dirty="0">
                <a:solidFill>
                  <a:schemeClr val="dk1"/>
                </a:solidFill>
                <a:latin typeface="Georgia"/>
                <a:ea typeface="Georgia"/>
                <a:cs typeface="Georgia"/>
                <a:sym typeface="Georgia"/>
              </a:rPr>
              <a:t>The event request form is a simple online form that prompts you to enter the details of your event and allows UGA Alumni Association staff to support your event.</a:t>
            </a:r>
          </a:p>
          <a:p>
            <a:pPr lvl="0">
              <a:lnSpc>
                <a:spcPct val="90000"/>
              </a:lnSpc>
            </a:pPr>
            <a:endParaRPr lang="en-US" dirty="0">
              <a:solidFill>
                <a:schemeClr val="dk1"/>
              </a:solidFill>
              <a:latin typeface="Georgia"/>
              <a:ea typeface="Georgia"/>
              <a:cs typeface="Georgia"/>
              <a:sym typeface="Georgia"/>
            </a:endParaRPr>
          </a:p>
          <a:p>
            <a:pPr lvl="0">
              <a:lnSpc>
                <a:spcPct val="90000"/>
              </a:lnSpc>
            </a:pPr>
            <a:r>
              <a:rPr lang="en-US" dirty="0">
                <a:solidFill>
                  <a:schemeClr val="dk1"/>
                </a:solidFill>
                <a:latin typeface="Georgia"/>
                <a:ea typeface="Georgia"/>
                <a:cs typeface="Georgia"/>
                <a:sym typeface="Georgia"/>
              </a:rPr>
              <a:t>Filling out the event request form allows your staff contact to: </a:t>
            </a:r>
          </a:p>
          <a:p>
            <a:pPr marL="342900" lvl="0" indent="-342900">
              <a:lnSpc>
                <a:spcPct val="90000"/>
              </a:lnSpc>
              <a:buFont typeface="Arial" panose="020B0604020202020204" pitchFamily="34" charset="0"/>
              <a:buChar char="•"/>
            </a:pPr>
            <a:r>
              <a:rPr lang="en-US" dirty="0">
                <a:solidFill>
                  <a:schemeClr val="dk1"/>
                </a:solidFill>
                <a:latin typeface="Georgia"/>
                <a:ea typeface="Georgia"/>
                <a:cs typeface="Georgia"/>
                <a:sym typeface="Georgia"/>
              </a:rPr>
              <a:t>Send official UGA evites to your chapter area</a:t>
            </a:r>
          </a:p>
          <a:p>
            <a:pPr marL="342900" lvl="0" indent="-342900">
              <a:lnSpc>
                <a:spcPct val="90000"/>
              </a:lnSpc>
              <a:buFont typeface="Arial" panose="020B0604020202020204" pitchFamily="34" charset="0"/>
              <a:buChar char="•"/>
            </a:pPr>
            <a:r>
              <a:rPr lang="en-US" dirty="0">
                <a:solidFill>
                  <a:schemeClr val="dk1"/>
                </a:solidFill>
                <a:latin typeface="Georgia"/>
                <a:ea typeface="Georgia"/>
                <a:cs typeface="Georgia"/>
                <a:sym typeface="Georgia"/>
              </a:rPr>
              <a:t>Add the event to the chapter Web Page</a:t>
            </a:r>
          </a:p>
          <a:p>
            <a:pPr marL="342900" lvl="0" indent="-342900">
              <a:lnSpc>
                <a:spcPct val="90000"/>
              </a:lnSpc>
              <a:buFont typeface="Arial" panose="020B0604020202020204" pitchFamily="34" charset="0"/>
              <a:buChar char="•"/>
            </a:pPr>
            <a:r>
              <a:rPr lang="en-US" dirty="0">
                <a:solidFill>
                  <a:schemeClr val="dk1"/>
                </a:solidFill>
                <a:latin typeface="Georgia"/>
                <a:ea typeface="Georgia"/>
                <a:cs typeface="Georgia"/>
                <a:sym typeface="Georgia"/>
              </a:rPr>
              <a:t>Promote the event on the Alumni Association online master calendar</a:t>
            </a:r>
          </a:p>
          <a:p>
            <a:pPr marL="342900" lvl="0" indent="-342900">
              <a:lnSpc>
                <a:spcPct val="90000"/>
              </a:lnSpc>
              <a:buFont typeface="Arial" panose="020B0604020202020204" pitchFamily="34" charset="0"/>
              <a:buChar char="•"/>
            </a:pPr>
            <a:r>
              <a:rPr lang="en-US" dirty="0">
                <a:solidFill>
                  <a:schemeClr val="dk1"/>
                </a:solidFill>
                <a:latin typeface="Georgia"/>
                <a:ea typeface="Georgia"/>
                <a:cs typeface="Georgia"/>
                <a:sym typeface="Georgia"/>
              </a:rPr>
              <a:t>Send supplies to the chapter (</a:t>
            </a:r>
            <a:r>
              <a:rPr lang="en-US" i="1" dirty="0">
                <a:solidFill>
                  <a:schemeClr val="dk1"/>
                </a:solidFill>
                <a:latin typeface="Georgia"/>
                <a:ea typeface="Georgia"/>
                <a:cs typeface="Georgia"/>
                <a:sym typeface="Georgia"/>
              </a:rPr>
              <a:t>sent to event contact within a week of the event</a:t>
            </a:r>
            <a:r>
              <a:rPr lang="en-US" dirty="0">
                <a:solidFill>
                  <a:schemeClr val="dk1"/>
                </a:solidFill>
                <a:latin typeface="Georgia"/>
                <a:ea typeface="Georgia"/>
                <a:cs typeface="Georgia"/>
                <a:sym typeface="Georgia"/>
              </a:rPr>
              <a:t>)</a:t>
            </a:r>
          </a:p>
          <a:p>
            <a:pPr marL="342900" lvl="0" indent="-342900">
              <a:lnSpc>
                <a:spcPct val="90000"/>
              </a:lnSpc>
              <a:buFont typeface="Arial" panose="020B0604020202020204" pitchFamily="34" charset="0"/>
              <a:buChar char="•"/>
            </a:pPr>
            <a:r>
              <a:rPr lang="en-US" dirty="0">
                <a:solidFill>
                  <a:schemeClr val="dk1"/>
                </a:solidFill>
                <a:latin typeface="Georgia"/>
                <a:ea typeface="Georgia"/>
                <a:cs typeface="Georgia"/>
                <a:sym typeface="Georgia"/>
              </a:rPr>
              <a:t>Attend the event (</a:t>
            </a:r>
            <a:r>
              <a:rPr lang="en-US" i="1" dirty="0">
                <a:solidFill>
                  <a:schemeClr val="dk1"/>
                </a:solidFill>
                <a:latin typeface="Georgia"/>
                <a:ea typeface="Georgia"/>
                <a:cs typeface="Georgia"/>
                <a:sym typeface="Georgia"/>
              </a:rPr>
              <a:t>when appropriate</a:t>
            </a:r>
            <a:r>
              <a:rPr lang="en-US" dirty="0">
                <a:solidFill>
                  <a:schemeClr val="dk1"/>
                </a:solidFill>
                <a:latin typeface="Georgia"/>
                <a:ea typeface="Georgia"/>
                <a:cs typeface="Georgia"/>
                <a:sym typeface="Georgia"/>
              </a:rPr>
              <a:t>)</a:t>
            </a:r>
          </a:p>
          <a:p>
            <a:pPr marL="342900" lvl="0" indent="-342900">
              <a:lnSpc>
                <a:spcPct val="90000"/>
              </a:lnSpc>
              <a:buFont typeface="Arial" panose="020B0604020202020204" pitchFamily="34" charset="0"/>
              <a:buChar char="•"/>
            </a:pPr>
            <a:r>
              <a:rPr lang="en-US" dirty="0">
                <a:solidFill>
                  <a:schemeClr val="dk1"/>
                </a:solidFill>
                <a:latin typeface="Georgia"/>
                <a:ea typeface="Georgia"/>
                <a:cs typeface="Georgia"/>
                <a:sym typeface="Georgia"/>
              </a:rPr>
              <a:t>Provide further support</a:t>
            </a:r>
          </a:p>
          <a:p>
            <a:pPr marL="342900" lvl="0" indent="-342900">
              <a:lnSpc>
                <a:spcPct val="90000"/>
              </a:lnSpc>
              <a:buFont typeface="Arial" panose="020B0604020202020204" pitchFamily="34" charset="0"/>
              <a:buChar char="•"/>
            </a:pPr>
            <a:r>
              <a:rPr lang="en-US" dirty="0">
                <a:solidFill>
                  <a:schemeClr val="dk1"/>
                </a:solidFill>
                <a:latin typeface="Georgia"/>
                <a:ea typeface="Georgia"/>
                <a:cs typeface="Georgia"/>
                <a:sym typeface="Georgia"/>
              </a:rPr>
              <a:t>**</a:t>
            </a:r>
            <a:r>
              <a:rPr lang="en-US" i="1" dirty="0">
                <a:solidFill>
                  <a:schemeClr val="dk1"/>
                </a:solidFill>
                <a:latin typeface="Georgia"/>
                <a:ea typeface="Georgia"/>
                <a:cs typeface="Georgia"/>
                <a:sym typeface="Georgia"/>
              </a:rPr>
              <a:t>Even if you do not need an e-</a:t>
            </a:r>
            <a:r>
              <a:rPr lang="en-US" i="1" dirty="0" err="1">
                <a:solidFill>
                  <a:schemeClr val="dk1"/>
                </a:solidFill>
                <a:latin typeface="Georgia"/>
                <a:ea typeface="Georgia"/>
                <a:cs typeface="Georgia"/>
                <a:sym typeface="Georgia"/>
              </a:rPr>
              <a:t>vite</a:t>
            </a:r>
            <a:r>
              <a:rPr lang="en-US" i="1" dirty="0">
                <a:solidFill>
                  <a:schemeClr val="dk1"/>
                </a:solidFill>
                <a:latin typeface="Georgia"/>
                <a:ea typeface="Georgia"/>
                <a:cs typeface="Georgia"/>
                <a:sym typeface="Georgia"/>
              </a:rPr>
              <a:t>, want a webpage, or need supplies, please always submit an event request form!**</a:t>
            </a:r>
          </a:p>
          <a:p>
            <a:pPr marL="342900" lvl="7" indent="-342900">
              <a:lnSpc>
                <a:spcPct val="90000"/>
              </a:lnSpc>
              <a:buFont typeface="Arial" panose="020B0604020202020204" pitchFamily="34" charset="0"/>
              <a:buChar char="•"/>
            </a:pPr>
            <a:endParaRPr lang="en-US" sz="2000" dirty="0">
              <a:solidFill>
                <a:schemeClr val="dk1"/>
              </a:solidFill>
              <a:latin typeface="Georgia"/>
              <a:ea typeface="Georgia"/>
              <a:cs typeface="Georgia"/>
              <a:sym typeface="Georgia"/>
            </a:endParaRPr>
          </a:p>
        </p:txBody>
      </p:sp>
      <p:sp>
        <p:nvSpPr>
          <p:cNvPr id="108" name="Shape 108"/>
          <p:cNvSpPr/>
          <p:nvPr/>
        </p:nvSpPr>
        <p:spPr>
          <a:xfrm>
            <a:off x="0" y="5864203"/>
            <a:ext cx="12192000" cy="993900"/>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pic>
        <p:nvPicPr>
          <p:cNvPr id="109" name="Shape 109"/>
          <p:cNvPicPr preferRelativeResize="0"/>
          <p:nvPr/>
        </p:nvPicPr>
        <p:blipFill rotWithShape="1">
          <a:blip r:embed="rId4">
            <a:alphaModFix/>
          </a:blip>
          <a:srcRect/>
          <a:stretch/>
        </p:blipFill>
        <p:spPr>
          <a:xfrm>
            <a:off x="661358" y="6103557"/>
            <a:ext cx="4248600" cy="488100"/>
          </a:xfrm>
          <a:prstGeom prst="rect">
            <a:avLst/>
          </a:prstGeom>
          <a:noFill/>
          <a:ln>
            <a:noFill/>
          </a:ln>
        </p:spPr>
      </p:pic>
      <p:sp>
        <p:nvSpPr>
          <p:cNvPr id="110" name="Shape 110"/>
          <p:cNvSpPr txBox="1"/>
          <p:nvPr/>
        </p:nvSpPr>
        <p:spPr>
          <a:xfrm>
            <a:off x="275898" y="128428"/>
            <a:ext cx="11402327" cy="956400"/>
          </a:xfrm>
          <a:prstGeom prst="rect">
            <a:avLst/>
          </a:prstGeom>
          <a:noFill/>
          <a:ln>
            <a:noFill/>
          </a:ln>
        </p:spPr>
        <p:txBody>
          <a:bodyPr lIns="91425" tIns="45700" rIns="91425" bIns="45700" anchor="ctr" anchorCtr="0">
            <a:noAutofit/>
          </a:bodyPr>
          <a:lstStyle/>
          <a:p>
            <a:pPr lvl="0" algn="ctr">
              <a:lnSpc>
                <a:spcPct val="90000"/>
              </a:lnSpc>
              <a:buClr>
                <a:schemeClr val="dk1"/>
              </a:buClr>
              <a:buSzPct val="25000"/>
            </a:pPr>
            <a:r>
              <a:rPr lang="en-US" sz="4800" b="1" dirty="0">
                <a:solidFill>
                  <a:srgbClr val="BB2737"/>
                </a:solidFill>
                <a:latin typeface="Merriweather Sans"/>
                <a:ea typeface="Merriweather Sans"/>
                <a:cs typeface="Merriweather Sans"/>
                <a:sym typeface="Merriweather Sans"/>
              </a:rPr>
              <a:t>Event Request Form</a:t>
            </a:r>
          </a:p>
        </p:txBody>
      </p:sp>
      <p:pic>
        <p:nvPicPr>
          <p:cNvPr id="8" name="Picture 7" descr="A screenshot of a social media post&#10;&#10;Description automatically generated">
            <a:extLst>
              <a:ext uri="{FF2B5EF4-FFF2-40B4-BE49-F238E27FC236}">
                <a16:creationId xmlns:a16="http://schemas.microsoft.com/office/drawing/2014/main" id="{2E624A26-24A6-48B7-9D61-5C55B8310A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856" y="953093"/>
            <a:ext cx="5173604" cy="2234997"/>
          </a:xfrm>
          <a:prstGeom prst="rect">
            <a:avLst/>
          </a:prstGeom>
        </p:spPr>
      </p:pic>
      <p:sp>
        <p:nvSpPr>
          <p:cNvPr id="11" name="Arrow: Curved Left 10">
            <a:extLst>
              <a:ext uri="{FF2B5EF4-FFF2-40B4-BE49-F238E27FC236}">
                <a16:creationId xmlns:a16="http://schemas.microsoft.com/office/drawing/2014/main" id="{C226FB36-4BAF-4829-B64C-9C08A4C9AFF7}"/>
              </a:ext>
            </a:extLst>
          </p:cNvPr>
          <p:cNvSpPr/>
          <p:nvPr/>
        </p:nvSpPr>
        <p:spPr>
          <a:xfrm>
            <a:off x="3328416" y="2067361"/>
            <a:ext cx="1033272" cy="223499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888523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8" name="Shape 108"/>
          <p:cNvSpPr/>
          <p:nvPr/>
        </p:nvSpPr>
        <p:spPr>
          <a:xfrm>
            <a:off x="0" y="5864203"/>
            <a:ext cx="12192000" cy="993900"/>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pic>
        <p:nvPicPr>
          <p:cNvPr id="109" name="Shape 109"/>
          <p:cNvPicPr preferRelativeResize="0"/>
          <p:nvPr/>
        </p:nvPicPr>
        <p:blipFill rotWithShape="1">
          <a:blip r:embed="rId3">
            <a:alphaModFix/>
          </a:blip>
          <a:srcRect/>
          <a:stretch/>
        </p:blipFill>
        <p:spPr>
          <a:xfrm>
            <a:off x="661358" y="6103557"/>
            <a:ext cx="4248600" cy="488100"/>
          </a:xfrm>
          <a:prstGeom prst="rect">
            <a:avLst/>
          </a:prstGeom>
          <a:noFill/>
          <a:ln>
            <a:noFill/>
          </a:ln>
        </p:spPr>
      </p:pic>
      <p:sp>
        <p:nvSpPr>
          <p:cNvPr id="110" name="Shape 110"/>
          <p:cNvSpPr txBox="1"/>
          <p:nvPr/>
        </p:nvSpPr>
        <p:spPr>
          <a:xfrm>
            <a:off x="339906" y="237603"/>
            <a:ext cx="11402327" cy="956400"/>
          </a:xfrm>
          <a:prstGeom prst="rect">
            <a:avLst/>
          </a:prstGeom>
          <a:noFill/>
          <a:ln>
            <a:noFill/>
          </a:ln>
        </p:spPr>
        <p:txBody>
          <a:bodyPr lIns="91425" tIns="45700" rIns="91425" bIns="45700" anchor="ctr" anchorCtr="0">
            <a:noAutofit/>
          </a:bodyPr>
          <a:lstStyle/>
          <a:p>
            <a:pPr lvl="0" algn="ctr">
              <a:lnSpc>
                <a:spcPct val="90000"/>
              </a:lnSpc>
              <a:buClr>
                <a:schemeClr val="dk1"/>
              </a:buClr>
              <a:buSzPct val="25000"/>
            </a:pPr>
            <a:r>
              <a:rPr lang="en-US" sz="4400" b="1" dirty="0">
                <a:solidFill>
                  <a:srgbClr val="BB2737"/>
                </a:solidFill>
                <a:latin typeface="Merriweather Sans"/>
                <a:ea typeface="Merriweather Sans"/>
                <a:cs typeface="Merriweather Sans"/>
                <a:sym typeface="Merriweather Sans"/>
              </a:rPr>
              <a:t>Event Planning Timeline &amp; Best Practices</a:t>
            </a:r>
          </a:p>
        </p:txBody>
      </p:sp>
      <p:sp>
        <p:nvSpPr>
          <p:cNvPr id="6" name="Shape 107">
            <a:extLst>
              <a:ext uri="{FF2B5EF4-FFF2-40B4-BE49-F238E27FC236}">
                <a16:creationId xmlns:a16="http://schemas.microsoft.com/office/drawing/2014/main" id="{C9E85987-1288-4810-B9D7-82E77E1B72EC}"/>
              </a:ext>
            </a:extLst>
          </p:cNvPr>
          <p:cNvSpPr txBox="1"/>
          <p:nvPr/>
        </p:nvSpPr>
        <p:spPr>
          <a:xfrm>
            <a:off x="300764" y="1069551"/>
            <a:ext cx="11590471" cy="5278056"/>
          </a:xfrm>
          <a:prstGeom prst="rect">
            <a:avLst/>
          </a:prstGeom>
          <a:noFill/>
          <a:ln>
            <a:noFill/>
          </a:ln>
        </p:spPr>
        <p:txBody>
          <a:bodyPr lIns="91425" tIns="45700" rIns="91425" bIns="45700" anchor="t" anchorCtr="0">
            <a:noAutofit/>
          </a:bodyPr>
          <a:lstStyle/>
          <a:p>
            <a:pPr marL="342900" lvl="7" indent="-342900">
              <a:lnSpc>
                <a:spcPct val="90000"/>
              </a:lnSpc>
              <a:buFont typeface="Arial" panose="020B0604020202020204" pitchFamily="34" charset="0"/>
              <a:buChar char="•"/>
            </a:pPr>
            <a:r>
              <a:rPr lang="en-US" b="1" dirty="0">
                <a:solidFill>
                  <a:schemeClr val="dk1"/>
                </a:solidFill>
                <a:latin typeface="Georgia"/>
                <a:ea typeface="Georgia"/>
                <a:cs typeface="Georgia"/>
                <a:sym typeface="Georgia"/>
              </a:rPr>
              <a:t>12 weeks in advance</a:t>
            </a:r>
          </a:p>
          <a:p>
            <a:pPr marL="800100" lvl="8" indent="-342900">
              <a:lnSpc>
                <a:spcPct val="90000"/>
              </a:lnSpc>
              <a:buFont typeface="Arial" panose="020B0604020202020204" pitchFamily="34" charset="0"/>
              <a:buChar char="•"/>
            </a:pPr>
            <a:r>
              <a:rPr lang="en-US" dirty="0">
                <a:solidFill>
                  <a:schemeClr val="dk1"/>
                </a:solidFill>
                <a:latin typeface="Georgia"/>
                <a:ea typeface="Georgia"/>
                <a:cs typeface="Georgia"/>
                <a:sym typeface="Georgia"/>
              </a:rPr>
              <a:t>If the chapter needs Grant Funding, submit a Grant Funding Request Form (</a:t>
            </a:r>
            <a:r>
              <a:rPr lang="en-US" i="1" dirty="0">
                <a:solidFill>
                  <a:schemeClr val="dk1"/>
                </a:solidFill>
                <a:latin typeface="Georgia"/>
                <a:ea typeface="Georgia"/>
                <a:cs typeface="Georgia"/>
                <a:sym typeface="Georgia"/>
              </a:rPr>
              <a:t>Grant funding to be covered in Part B!)</a:t>
            </a:r>
          </a:p>
          <a:p>
            <a:pPr marL="342900" lvl="7" indent="-342900">
              <a:lnSpc>
                <a:spcPct val="90000"/>
              </a:lnSpc>
              <a:buFont typeface="Arial" panose="020B0604020202020204" pitchFamily="34" charset="0"/>
              <a:buChar char="•"/>
            </a:pPr>
            <a:r>
              <a:rPr lang="en-US" b="1" dirty="0">
                <a:solidFill>
                  <a:schemeClr val="dk1"/>
                </a:solidFill>
                <a:latin typeface="Georgia"/>
                <a:ea typeface="Georgia"/>
                <a:cs typeface="Georgia"/>
                <a:sym typeface="Georgia"/>
              </a:rPr>
              <a:t>8 weeks in advance</a:t>
            </a:r>
          </a:p>
          <a:p>
            <a:pPr marL="800100" lvl="8" indent="-342900">
              <a:lnSpc>
                <a:spcPct val="90000"/>
              </a:lnSpc>
              <a:buFont typeface="Arial" panose="020B0604020202020204" pitchFamily="34" charset="0"/>
              <a:buChar char="•"/>
            </a:pPr>
            <a:r>
              <a:rPr lang="en-US" dirty="0">
                <a:solidFill>
                  <a:schemeClr val="dk1"/>
                </a:solidFill>
                <a:latin typeface="Georgia"/>
                <a:ea typeface="Georgia"/>
                <a:cs typeface="Georgia"/>
                <a:sym typeface="Georgia"/>
              </a:rPr>
              <a:t>Contact venues and vendors and send contracts to the Alumni Association</a:t>
            </a:r>
          </a:p>
          <a:p>
            <a:pPr marL="800100" lvl="8" indent="-342900">
              <a:lnSpc>
                <a:spcPct val="90000"/>
              </a:lnSpc>
              <a:buFont typeface="Arial" panose="020B0604020202020204" pitchFamily="34" charset="0"/>
              <a:buChar char="•"/>
            </a:pPr>
            <a:r>
              <a:rPr lang="en-US" dirty="0">
                <a:solidFill>
                  <a:schemeClr val="dk1"/>
                </a:solidFill>
                <a:latin typeface="Georgia"/>
                <a:ea typeface="Georgia"/>
                <a:cs typeface="Georgia"/>
                <a:sym typeface="Georgia"/>
              </a:rPr>
              <a:t>Events requiring direct payments from UGA should be shared with staff member</a:t>
            </a:r>
          </a:p>
          <a:p>
            <a:pPr marL="800100" lvl="8" indent="-342900">
              <a:lnSpc>
                <a:spcPct val="90000"/>
              </a:lnSpc>
              <a:buFont typeface="Arial" panose="020B0604020202020204" pitchFamily="34" charset="0"/>
              <a:buChar char="•"/>
            </a:pPr>
            <a:r>
              <a:rPr lang="en-US" dirty="0">
                <a:solidFill>
                  <a:schemeClr val="dk1"/>
                </a:solidFill>
                <a:latin typeface="Georgia"/>
                <a:ea typeface="Georgia"/>
                <a:cs typeface="Georgia"/>
                <a:sym typeface="Georgia"/>
              </a:rPr>
              <a:t>If event has a ticketing component, work with AA to work out details</a:t>
            </a:r>
          </a:p>
          <a:p>
            <a:pPr marL="800100" lvl="8" indent="-342900">
              <a:lnSpc>
                <a:spcPct val="90000"/>
              </a:lnSpc>
              <a:buFont typeface="Arial" panose="020B0604020202020204" pitchFamily="34" charset="0"/>
              <a:buChar char="•"/>
            </a:pPr>
            <a:r>
              <a:rPr lang="en-US" dirty="0">
                <a:solidFill>
                  <a:schemeClr val="dk1"/>
                </a:solidFill>
                <a:latin typeface="Georgia"/>
                <a:ea typeface="Georgia"/>
                <a:cs typeface="Georgia"/>
                <a:sym typeface="Georgia"/>
              </a:rPr>
              <a:t>Start promotion on social media with a save the date</a:t>
            </a:r>
            <a:endParaRPr lang="en-US" b="1" dirty="0">
              <a:solidFill>
                <a:schemeClr val="dk1"/>
              </a:solidFill>
              <a:latin typeface="Georgia"/>
              <a:ea typeface="Georgia"/>
              <a:cs typeface="Georgia"/>
              <a:sym typeface="Georgia"/>
            </a:endParaRPr>
          </a:p>
          <a:p>
            <a:pPr marL="342900" lvl="7" indent="-342900">
              <a:lnSpc>
                <a:spcPct val="90000"/>
              </a:lnSpc>
              <a:buFont typeface="Arial" panose="020B0604020202020204" pitchFamily="34" charset="0"/>
              <a:buChar char="•"/>
            </a:pPr>
            <a:r>
              <a:rPr lang="en-US" b="1" dirty="0">
                <a:solidFill>
                  <a:schemeClr val="dk1"/>
                </a:solidFill>
                <a:latin typeface="Georgia"/>
                <a:ea typeface="Georgia"/>
                <a:cs typeface="Georgia"/>
                <a:sym typeface="Georgia"/>
              </a:rPr>
              <a:t>6 weeks in advance</a:t>
            </a:r>
          </a:p>
          <a:p>
            <a:pPr marL="800100" lvl="8" indent="-342900">
              <a:lnSpc>
                <a:spcPct val="90000"/>
              </a:lnSpc>
              <a:buFont typeface="Arial" panose="020B0604020202020204" pitchFamily="34" charset="0"/>
              <a:buChar char="•"/>
            </a:pPr>
            <a:r>
              <a:rPr lang="en-US" dirty="0">
                <a:solidFill>
                  <a:schemeClr val="dk1"/>
                </a:solidFill>
                <a:latin typeface="Georgia"/>
                <a:ea typeface="Georgia"/>
                <a:cs typeface="Georgia"/>
                <a:sym typeface="Georgia"/>
              </a:rPr>
              <a:t>Submit Event Request Form (Go to </a:t>
            </a:r>
            <a:r>
              <a:rPr lang="en-US" dirty="0">
                <a:solidFill>
                  <a:schemeClr val="dk1"/>
                </a:solidFill>
                <a:latin typeface="Georgia"/>
                <a:ea typeface="Georgia"/>
                <a:cs typeface="Georgia"/>
                <a:sym typeface="Georgia"/>
                <a:hlinkClick r:id="rId4"/>
              </a:rPr>
              <a:t>www.alumni.uga.edu</a:t>
            </a:r>
            <a:r>
              <a:rPr lang="en-US" dirty="0">
                <a:solidFill>
                  <a:schemeClr val="dk1"/>
                </a:solidFill>
                <a:latin typeface="Georgia"/>
                <a:ea typeface="Georgia"/>
                <a:cs typeface="Georgia"/>
                <a:sym typeface="Georgia"/>
              </a:rPr>
              <a:t> </a:t>
            </a:r>
            <a:r>
              <a:rPr lang="en-US" dirty="0">
                <a:solidFill>
                  <a:schemeClr val="dk1"/>
                </a:solidFill>
                <a:latin typeface="Georgia"/>
                <a:ea typeface="Georgia"/>
                <a:cs typeface="Georgia"/>
                <a:sym typeface="Wingdings" panose="05000000000000000000" pitchFamily="2" charset="2"/>
              </a:rPr>
              <a:t> chapters tab  chapter leader resources  forms and applications Event Request Form)</a:t>
            </a:r>
          </a:p>
          <a:p>
            <a:pPr marL="800100" lvl="8" indent="-342900">
              <a:lnSpc>
                <a:spcPct val="90000"/>
              </a:lnSpc>
              <a:buFont typeface="Arial" panose="020B0604020202020204" pitchFamily="34" charset="0"/>
              <a:buChar char="•"/>
            </a:pPr>
            <a:r>
              <a:rPr lang="en-US" dirty="0">
                <a:solidFill>
                  <a:schemeClr val="dk1"/>
                </a:solidFill>
                <a:latin typeface="Georgia"/>
                <a:ea typeface="Georgia"/>
                <a:cs typeface="Georgia"/>
                <a:sym typeface="Wingdings" panose="05000000000000000000" pitchFamily="2" charset="2"/>
              </a:rPr>
              <a:t>Advertise the event on Social Media &amp; through the Chapter Listserv</a:t>
            </a:r>
            <a:endParaRPr lang="en-US" dirty="0">
              <a:solidFill>
                <a:schemeClr val="dk1"/>
              </a:solidFill>
              <a:latin typeface="Georgia"/>
              <a:ea typeface="Georgia"/>
              <a:cs typeface="Georgia"/>
              <a:sym typeface="Georgia"/>
            </a:endParaRPr>
          </a:p>
          <a:p>
            <a:pPr marL="342900" lvl="7" indent="-342900">
              <a:lnSpc>
                <a:spcPct val="90000"/>
              </a:lnSpc>
              <a:buFont typeface="Arial" panose="020B0604020202020204" pitchFamily="34" charset="0"/>
              <a:buChar char="•"/>
            </a:pPr>
            <a:r>
              <a:rPr lang="en-US" b="1" dirty="0">
                <a:solidFill>
                  <a:schemeClr val="dk1"/>
                </a:solidFill>
                <a:latin typeface="Georgia"/>
                <a:ea typeface="Georgia"/>
                <a:cs typeface="Georgia"/>
                <a:sym typeface="Georgia"/>
              </a:rPr>
              <a:t>2 weeks in advance</a:t>
            </a:r>
          </a:p>
          <a:p>
            <a:pPr marL="800100" lvl="8" indent="-342900">
              <a:lnSpc>
                <a:spcPct val="90000"/>
              </a:lnSpc>
              <a:buFont typeface="Arial" panose="020B0604020202020204" pitchFamily="34" charset="0"/>
              <a:buChar char="•"/>
            </a:pPr>
            <a:r>
              <a:rPr lang="en-US" dirty="0">
                <a:solidFill>
                  <a:schemeClr val="dk1"/>
                </a:solidFill>
                <a:latin typeface="Georgia"/>
                <a:ea typeface="Georgia"/>
                <a:cs typeface="Georgia"/>
                <a:sym typeface="Georgia"/>
              </a:rPr>
              <a:t>Last opportunity to submit event request </a:t>
            </a:r>
            <a:r>
              <a:rPr lang="en-US" b="1" dirty="0">
                <a:solidFill>
                  <a:schemeClr val="dk1"/>
                </a:solidFill>
                <a:latin typeface="Georgia"/>
                <a:ea typeface="Georgia"/>
                <a:cs typeface="Georgia"/>
                <a:sym typeface="Georgia"/>
              </a:rPr>
              <a:t> </a:t>
            </a:r>
          </a:p>
          <a:p>
            <a:pPr marL="342900" lvl="7" indent="-342900">
              <a:lnSpc>
                <a:spcPct val="90000"/>
              </a:lnSpc>
              <a:buFont typeface="Arial" panose="020B0604020202020204" pitchFamily="34" charset="0"/>
              <a:buChar char="•"/>
            </a:pPr>
            <a:r>
              <a:rPr lang="en-US" b="1" dirty="0">
                <a:solidFill>
                  <a:schemeClr val="dk1"/>
                </a:solidFill>
                <a:latin typeface="Georgia"/>
                <a:ea typeface="Georgia"/>
                <a:cs typeface="Georgia"/>
                <a:sym typeface="Georgia"/>
              </a:rPr>
              <a:t>Day of the Event</a:t>
            </a:r>
          </a:p>
          <a:p>
            <a:pPr marL="800100" lvl="8" indent="-342900">
              <a:lnSpc>
                <a:spcPct val="90000"/>
              </a:lnSpc>
              <a:buFont typeface="Arial" panose="020B0604020202020204" pitchFamily="34" charset="0"/>
              <a:buChar char="•"/>
            </a:pPr>
            <a:r>
              <a:rPr lang="en-US" dirty="0">
                <a:solidFill>
                  <a:schemeClr val="dk1"/>
                </a:solidFill>
                <a:latin typeface="Georgia"/>
                <a:ea typeface="Georgia"/>
                <a:cs typeface="Georgia"/>
                <a:sym typeface="Georgia"/>
              </a:rPr>
              <a:t>We ask that at least one Chapter Volunteer is present at every event to help host and represent the Chapter and UGA Alumni Association</a:t>
            </a:r>
          </a:p>
          <a:p>
            <a:pPr marL="342900" lvl="7" indent="-342900">
              <a:lnSpc>
                <a:spcPct val="90000"/>
              </a:lnSpc>
              <a:buFont typeface="Arial" panose="020B0604020202020204" pitchFamily="34" charset="0"/>
              <a:buChar char="•"/>
            </a:pPr>
            <a:r>
              <a:rPr lang="en-US" b="1" dirty="0">
                <a:solidFill>
                  <a:schemeClr val="dk1"/>
                </a:solidFill>
                <a:latin typeface="Georgia"/>
                <a:ea typeface="Georgia"/>
                <a:cs typeface="Georgia"/>
                <a:sym typeface="Georgia"/>
              </a:rPr>
              <a:t>After the event </a:t>
            </a:r>
            <a:r>
              <a:rPr lang="en-US" dirty="0">
                <a:solidFill>
                  <a:schemeClr val="dk1"/>
                </a:solidFill>
                <a:latin typeface="Georgia"/>
                <a:ea typeface="Georgia"/>
                <a:cs typeface="Georgia"/>
                <a:sym typeface="Georgia"/>
              </a:rPr>
              <a:t>make sure to send us the sign in sheet’s and share photos on social media &amp; with Alumni Association staff</a:t>
            </a:r>
          </a:p>
          <a:p>
            <a:pPr marL="342900" lvl="7" indent="-342900">
              <a:lnSpc>
                <a:spcPct val="90000"/>
              </a:lnSpc>
              <a:buFont typeface="Arial" panose="020B0604020202020204" pitchFamily="34" charset="0"/>
              <a:buChar char="•"/>
            </a:pPr>
            <a:endParaRPr lang="en-US" dirty="0">
              <a:solidFill>
                <a:schemeClr val="dk1"/>
              </a:solidFill>
              <a:latin typeface="Georgia"/>
              <a:ea typeface="Georgia"/>
              <a:cs typeface="Georgia"/>
              <a:sym typeface="Georgia"/>
            </a:endParaRPr>
          </a:p>
        </p:txBody>
      </p:sp>
    </p:spTree>
    <p:extLst>
      <p:ext uri="{BB962C8B-B14F-4D97-AF65-F5344CB8AC3E}">
        <p14:creationId xmlns:p14="http://schemas.microsoft.com/office/powerpoint/2010/main" val="34023469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8" name="Shape 108"/>
          <p:cNvSpPr/>
          <p:nvPr/>
        </p:nvSpPr>
        <p:spPr>
          <a:xfrm>
            <a:off x="0" y="5864203"/>
            <a:ext cx="12192000" cy="993900"/>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pic>
        <p:nvPicPr>
          <p:cNvPr id="109" name="Shape 109"/>
          <p:cNvPicPr preferRelativeResize="0"/>
          <p:nvPr/>
        </p:nvPicPr>
        <p:blipFill rotWithShape="1">
          <a:blip r:embed="rId3">
            <a:alphaModFix/>
          </a:blip>
          <a:srcRect/>
          <a:stretch/>
        </p:blipFill>
        <p:spPr>
          <a:xfrm>
            <a:off x="661358" y="6103557"/>
            <a:ext cx="4248600" cy="488100"/>
          </a:xfrm>
          <a:prstGeom prst="rect">
            <a:avLst/>
          </a:prstGeom>
          <a:noFill/>
          <a:ln>
            <a:noFill/>
          </a:ln>
        </p:spPr>
      </p:pic>
      <p:sp>
        <p:nvSpPr>
          <p:cNvPr id="110" name="Shape 110"/>
          <p:cNvSpPr txBox="1"/>
          <p:nvPr/>
        </p:nvSpPr>
        <p:spPr>
          <a:xfrm>
            <a:off x="394835" y="173595"/>
            <a:ext cx="11402327" cy="956400"/>
          </a:xfrm>
          <a:prstGeom prst="rect">
            <a:avLst/>
          </a:prstGeom>
          <a:noFill/>
          <a:ln>
            <a:noFill/>
          </a:ln>
        </p:spPr>
        <p:txBody>
          <a:bodyPr lIns="91425" tIns="45700" rIns="91425" bIns="45700" anchor="ctr" anchorCtr="0">
            <a:noAutofit/>
          </a:bodyPr>
          <a:lstStyle/>
          <a:p>
            <a:pPr lvl="0" algn="ctr">
              <a:lnSpc>
                <a:spcPct val="90000"/>
              </a:lnSpc>
              <a:buClr>
                <a:schemeClr val="dk1"/>
              </a:buClr>
              <a:buSzPct val="25000"/>
            </a:pPr>
            <a:r>
              <a:rPr lang="en-US" sz="5400" b="1" dirty="0">
                <a:solidFill>
                  <a:srgbClr val="BB2737"/>
                </a:solidFill>
                <a:latin typeface="Merriweather Sans"/>
                <a:ea typeface="Merriweather Sans"/>
                <a:cs typeface="Merriweather Sans"/>
                <a:sym typeface="Merriweather Sans"/>
              </a:rPr>
              <a:t>Evites</a:t>
            </a:r>
          </a:p>
        </p:txBody>
      </p:sp>
      <p:sp>
        <p:nvSpPr>
          <p:cNvPr id="7" name="Shape 189">
            <a:extLst>
              <a:ext uri="{FF2B5EF4-FFF2-40B4-BE49-F238E27FC236}">
                <a16:creationId xmlns:a16="http://schemas.microsoft.com/office/drawing/2014/main" id="{3A2AE177-72B9-4FC4-85E4-10653AE3DA1E}"/>
              </a:ext>
            </a:extLst>
          </p:cNvPr>
          <p:cNvSpPr txBox="1"/>
          <p:nvPr/>
        </p:nvSpPr>
        <p:spPr>
          <a:xfrm>
            <a:off x="5313155" y="1249672"/>
            <a:ext cx="6449857" cy="4299350"/>
          </a:xfrm>
          <a:prstGeom prst="rect">
            <a:avLst/>
          </a:prstGeom>
          <a:noFill/>
          <a:ln>
            <a:noFill/>
          </a:ln>
        </p:spPr>
        <p:txBody>
          <a:bodyPr lIns="91425" tIns="91425" rIns="91425" bIns="91425" anchor="t" anchorCtr="0">
            <a:noAutofit/>
          </a:bodyPr>
          <a:lstStyle/>
          <a:p>
            <a:pPr lvl="0">
              <a:lnSpc>
                <a:spcPct val="90000"/>
              </a:lnSpc>
            </a:pPr>
            <a:r>
              <a:rPr lang="en-US" b="1" dirty="0">
                <a:solidFill>
                  <a:schemeClr val="dk1"/>
                </a:solidFill>
                <a:latin typeface="Georgia"/>
                <a:ea typeface="Georgia"/>
                <a:cs typeface="Georgia"/>
                <a:sym typeface="Georgia"/>
              </a:rPr>
              <a:t>Evites are electronic invitations </a:t>
            </a:r>
            <a:r>
              <a:rPr lang="en-US" dirty="0">
                <a:solidFill>
                  <a:schemeClr val="dk1"/>
                </a:solidFill>
                <a:latin typeface="Georgia"/>
                <a:ea typeface="Georgia"/>
                <a:cs typeface="Georgia"/>
                <a:sym typeface="Georgia"/>
              </a:rPr>
              <a:t>that are sent to UGA alumni who have indicated they live in the area of the local chapter</a:t>
            </a:r>
          </a:p>
          <a:p>
            <a:pPr marL="342900" lvl="0" indent="-342900">
              <a:lnSpc>
                <a:spcPct val="90000"/>
              </a:lnSpc>
              <a:buFont typeface="Arial" panose="020B0604020202020204" pitchFamily="34" charset="0"/>
              <a:buChar char="•"/>
            </a:pPr>
            <a:r>
              <a:rPr lang="en-US" dirty="0">
                <a:solidFill>
                  <a:schemeClr val="dk1"/>
                </a:solidFill>
                <a:latin typeface="Georgia"/>
                <a:ea typeface="Georgia"/>
                <a:cs typeface="Georgia"/>
                <a:sym typeface="Georgia"/>
              </a:rPr>
              <a:t>When submitting content for evites, please make sure to include as much information &amp; language as possible</a:t>
            </a:r>
          </a:p>
          <a:p>
            <a:pPr marL="342900" lvl="0" indent="-342900">
              <a:lnSpc>
                <a:spcPct val="90000"/>
              </a:lnSpc>
              <a:buFont typeface="Arial" panose="020B0604020202020204" pitchFamily="34" charset="0"/>
              <a:buChar char="•"/>
            </a:pPr>
            <a:r>
              <a:rPr lang="en-US" dirty="0">
                <a:solidFill>
                  <a:schemeClr val="dk1"/>
                </a:solidFill>
                <a:latin typeface="Georgia"/>
                <a:ea typeface="Georgia"/>
                <a:cs typeface="Georgia"/>
                <a:sym typeface="Georgia"/>
              </a:rPr>
              <a:t>Evites can go out on weekdays only</a:t>
            </a:r>
          </a:p>
          <a:p>
            <a:pPr marL="342900" lvl="0" indent="-342900">
              <a:lnSpc>
                <a:spcPct val="90000"/>
              </a:lnSpc>
              <a:buFont typeface="Arial" panose="020B0604020202020204" pitchFamily="34" charset="0"/>
              <a:buChar char="•"/>
            </a:pPr>
            <a:r>
              <a:rPr lang="en-US" dirty="0">
                <a:solidFill>
                  <a:schemeClr val="dk1"/>
                </a:solidFill>
                <a:latin typeface="Georgia"/>
                <a:ea typeface="Georgia"/>
                <a:cs typeface="Georgia"/>
                <a:sym typeface="Georgia"/>
              </a:rPr>
              <a:t>Evites can go out twice before any given event if there is enough time</a:t>
            </a:r>
          </a:p>
          <a:p>
            <a:pPr marL="800100" lvl="1" indent="-342900">
              <a:lnSpc>
                <a:spcPct val="90000"/>
              </a:lnSpc>
              <a:buFont typeface="Arial" panose="020B0604020202020204" pitchFamily="34" charset="0"/>
              <a:buChar char="•"/>
            </a:pPr>
            <a:r>
              <a:rPr lang="en-US" dirty="0">
                <a:solidFill>
                  <a:schemeClr val="dk1"/>
                </a:solidFill>
                <a:latin typeface="Georgia"/>
                <a:ea typeface="Georgia"/>
                <a:cs typeface="Georgia"/>
                <a:sym typeface="Georgia"/>
              </a:rPr>
              <a:t>If you choose to have two evites sent out, the second evite can go out no earlier than seven days after the original evite</a:t>
            </a:r>
          </a:p>
          <a:p>
            <a:pPr marL="342900" lvl="0" indent="-342900">
              <a:lnSpc>
                <a:spcPct val="90000"/>
              </a:lnSpc>
              <a:buFont typeface="Arial" panose="020B0604020202020204" pitchFamily="34" charset="0"/>
              <a:buChar char="•"/>
            </a:pPr>
            <a:r>
              <a:rPr lang="en-US" b="1" dirty="0">
                <a:solidFill>
                  <a:schemeClr val="dk1"/>
                </a:solidFill>
                <a:latin typeface="Georgia"/>
                <a:ea typeface="Georgia"/>
                <a:cs typeface="Georgia"/>
                <a:sym typeface="Georgia"/>
              </a:rPr>
              <a:t>The dates you select for evites to go out are subject to change</a:t>
            </a:r>
          </a:p>
          <a:p>
            <a:pPr marL="342900" lvl="0" indent="-342900">
              <a:lnSpc>
                <a:spcPct val="90000"/>
              </a:lnSpc>
              <a:buFont typeface="Arial" panose="020B0604020202020204" pitchFamily="34" charset="0"/>
              <a:buChar char="•"/>
            </a:pPr>
            <a:r>
              <a:rPr lang="en-US" dirty="0">
                <a:solidFill>
                  <a:schemeClr val="dk1"/>
                </a:solidFill>
                <a:latin typeface="Georgia"/>
                <a:ea typeface="Georgia"/>
                <a:cs typeface="Georgia"/>
                <a:sym typeface="Georgia"/>
              </a:rPr>
              <a:t>Chapter leaders are always able to review their evite and provide feedback</a:t>
            </a:r>
          </a:p>
          <a:p>
            <a:pPr marL="342900" lvl="0" indent="-342900">
              <a:lnSpc>
                <a:spcPct val="90000"/>
              </a:lnSpc>
              <a:buFont typeface="Arial" panose="020B0604020202020204" pitchFamily="34" charset="0"/>
              <a:buChar char="•"/>
            </a:pPr>
            <a:r>
              <a:rPr lang="en-US" dirty="0">
                <a:solidFill>
                  <a:schemeClr val="dk1"/>
                </a:solidFill>
                <a:latin typeface="Georgia"/>
                <a:ea typeface="Georgia"/>
                <a:cs typeface="Georgia"/>
                <a:sym typeface="Georgia"/>
              </a:rPr>
              <a:t>Communications staff will always provide a final round of proofing and editing before evite is sent</a:t>
            </a:r>
          </a:p>
          <a:p>
            <a:pPr marL="342900" lvl="0" indent="-342900">
              <a:lnSpc>
                <a:spcPct val="90000"/>
              </a:lnSpc>
              <a:buFont typeface="Arial" panose="020B0604020202020204" pitchFamily="34" charset="0"/>
              <a:buChar char="•"/>
            </a:pPr>
            <a:endParaRPr lang="en-US" dirty="0">
              <a:solidFill>
                <a:schemeClr val="dk1"/>
              </a:solidFill>
              <a:latin typeface="Georgia"/>
              <a:ea typeface="Georgia"/>
              <a:cs typeface="Georgia"/>
              <a:sym typeface="Georgia"/>
            </a:endParaRPr>
          </a:p>
          <a:p>
            <a:pPr marL="342900" lvl="0" indent="-342900" rtl="0">
              <a:lnSpc>
                <a:spcPct val="115000"/>
              </a:lnSpc>
              <a:spcBef>
                <a:spcPts val="0"/>
              </a:spcBef>
              <a:buFont typeface="Arial" panose="020B0604020202020204" pitchFamily="34" charset="0"/>
              <a:buChar char="•"/>
            </a:pPr>
            <a:endParaRPr sz="2000" dirty="0">
              <a:solidFill>
                <a:schemeClr val="dk1"/>
              </a:solidFill>
              <a:latin typeface="Georgia"/>
              <a:ea typeface="Georgia"/>
              <a:cs typeface="Georgia"/>
              <a:sym typeface="Georgia"/>
            </a:endParaRPr>
          </a:p>
        </p:txBody>
      </p:sp>
      <p:pic>
        <p:nvPicPr>
          <p:cNvPr id="3" name="Picture 2">
            <a:extLst>
              <a:ext uri="{FF2B5EF4-FFF2-40B4-BE49-F238E27FC236}">
                <a16:creationId xmlns:a16="http://schemas.microsoft.com/office/drawing/2014/main" id="{D720AAA8-3491-4D65-A425-5BFBAA512A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332" y="175830"/>
            <a:ext cx="3971326" cy="5568696"/>
          </a:xfrm>
          <a:prstGeom prst="rect">
            <a:avLst/>
          </a:prstGeom>
        </p:spPr>
      </p:pic>
    </p:spTree>
    <p:extLst>
      <p:ext uri="{BB962C8B-B14F-4D97-AF65-F5344CB8AC3E}">
        <p14:creationId xmlns:p14="http://schemas.microsoft.com/office/powerpoint/2010/main" val="19693558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8" name="Shape 108"/>
          <p:cNvSpPr/>
          <p:nvPr/>
        </p:nvSpPr>
        <p:spPr>
          <a:xfrm>
            <a:off x="0" y="5864203"/>
            <a:ext cx="12192000" cy="993900"/>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pic>
        <p:nvPicPr>
          <p:cNvPr id="109" name="Shape 109"/>
          <p:cNvPicPr preferRelativeResize="0"/>
          <p:nvPr/>
        </p:nvPicPr>
        <p:blipFill rotWithShape="1">
          <a:blip r:embed="rId3">
            <a:alphaModFix/>
          </a:blip>
          <a:srcRect/>
          <a:stretch/>
        </p:blipFill>
        <p:spPr>
          <a:xfrm>
            <a:off x="661358" y="6103557"/>
            <a:ext cx="4248600" cy="488100"/>
          </a:xfrm>
          <a:prstGeom prst="rect">
            <a:avLst/>
          </a:prstGeom>
          <a:noFill/>
          <a:ln>
            <a:noFill/>
          </a:ln>
        </p:spPr>
      </p:pic>
      <p:sp>
        <p:nvSpPr>
          <p:cNvPr id="110" name="Shape 110"/>
          <p:cNvSpPr txBox="1"/>
          <p:nvPr/>
        </p:nvSpPr>
        <p:spPr>
          <a:xfrm>
            <a:off x="394835" y="173595"/>
            <a:ext cx="11402327" cy="956400"/>
          </a:xfrm>
          <a:prstGeom prst="rect">
            <a:avLst/>
          </a:prstGeom>
          <a:noFill/>
          <a:ln>
            <a:noFill/>
          </a:ln>
        </p:spPr>
        <p:txBody>
          <a:bodyPr lIns="91425" tIns="45700" rIns="91425" bIns="45700" anchor="ctr" anchorCtr="0">
            <a:noAutofit/>
          </a:bodyPr>
          <a:lstStyle/>
          <a:p>
            <a:pPr lvl="0" algn="ctr">
              <a:lnSpc>
                <a:spcPct val="90000"/>
              </a:lnSpc>
              <a:buClr>
                <a:schemeClr val="dk1"/>
              </a:buClr>
              <a:buSzPct val="25000"/>
            </a:pPr>
            <a:r>
              <a:rPr lang="en-US" sz="5400" b="1" dirty="0">
                <a:solidFill>
                  <a:srgbClr val="BB2737"/>
                </a:solidFill>
                <a:latin typeface="Merriweather Sans"/>
                <a:ea typeface="Merriweather Sans"/>
                <a:cs typeface="Merriweather Sans"/>
                <a:sym typeface="Merriweather Sans"/>
              </a:rPr>
              <a:t>Registrations</a:t>
            </a:r>
          </a:p>
        </p:txBody>
      </p:sp>
      <p:sp>
        <p:nvSpPr>
          <p:cNvPr id="7" name="TextBox 6">
            <a:extLst>
              <a:ext uri="{FF2B5EF4-FFF2-40B4-BE49-F238E27FC236}">
                <a16:creationId xmlns:a16="http://schemas.microsoft.com/office/drawing/2014/main" id="{F02C2766-5DA1-4A58-8D55-74E513815B7E}"/>
              </a:ext>
            </a:extLst>
          </p:cNvPr>
          <p:cNvSpPr txBox="1"/>
          <p:nvPr/>
        </p:nvSpPr>
        <p:spPr>
          <a:xfrm>
            <a:off x="661358" y="1773648"/>
            <a:ext cx="4927854" cy="3477875"/>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Georgia" panose="02040502050405020303" pitchFamily="18" charset="0"/>
              </a:rPr>
              <a:t>The event has a capacity</a:t>
            </a:r>
          </a:p>
          <a:p>
            <a:pPr marL="342900" indent="-342900">
              <a:buFont typeface="Arial" panose="020B0604020202020204" pitchFamily="34" charset="0"/>
              <a:buChar char="•"/>
            </a:pPr>
            <a:r>
              <a:rPr lang="en-US" sz="2000" dirty="0">
                <a:latin typeface="Georgia" panose="02040502050405020303" pitchFamily="18" charset="0"/>
              </a:rPr>
              <a:t>The event requires payment by attendee</a:t>
            </a:r>
          </a:p>
          <a:p>
            <a:pPr marL="342900" indent="-342900">
              <a:buFont typeface="Arial" panose="020B0604020202020204" pitchFamily="34" charset="0"/>
              <a:buChar char="•"/>
            </a:pPr>
            <a:r>
              <a:rPr lang="en-US" sz="2000" dirty="0">
                <a:latin typeface="Georgia" panose="02040502050405020303" pitchFamily="18" charset="0"/>
              </a:rPr>
              <a:t>The event requires demographic or personal information (i.e. shirt size, food allergies, etc.)</a:t>
            </a:r>
          </a:p>
          <a:p>
            <a:pPr marL="342900" indent="-342900">
              <a:buFont typeface="Arial" panose="020B0604020202020204" pitchFamily="34" charset="0"/>
              <a:buChar char="•"/>
            </a:pPr>
            <a:r>
              <a:rPr lang="en-US" sz="2000" dirty="0">
                <a:latin typeface="Georgia" panose="02040502050405020303" pitchFamily="18" charset="0"/>
              </a:rPr>
              <a:t>You need an exact number of attendees before hand</a:t>
            </a:r>
          </a:p>
          <a:p>
            <a:pPr marL="342900" indent="-342900">
              <a:buFont typeface="Arial" panose="020B0604020202020204" pitchFamily="34" charset="0"/>
              <a:buChar char="•"/>
            </a:pPr>
            <a:r>
              <a:rPr lang="en-US" sz="2000" dirty="0">
                <a:latin typeface="Georgia" panose="02040502050405020303" pitchFamily="18" charset="0"/>
              </a:rPr>
              <a:t>You need to follow up with attendees with additional details</a:t>
            </a:r>
          </a:p>
          <a:p>
            <a:pPr marL="342900" indent="-342900">
              <a:buFont typeface="Arial" panose="020B0604020202020204" pitchFamily="34" charset="0"/>
              <a:buChar char="•"/>
            </a:pPr>
            <a:endParaRPr lang="en-US" sz="2000" dirty="0">
              <a:latin typeface="Georgia" panose="02040502050405020303" pitchFamily="18" charset="0"/>
            </a:endParaRPr>
          </a:p>
        </p:txBody>
      </p:sp>
      <p:sp>
        <p:nvSpPr>
          <p:cNvPr id="8" name="TextBox 7">
            <a:extLst>
              <a:ext uri="{FF2B5EF4-FFF2-40B4-BE49-F238E27FC236}">
                <a16:creationId xmlns:a16="http://schemas.microsoft.com/office/drawing/2014/main" id="{43A8D41B-2951-4BCB-B5E9-10A60BD218AF}"/>
              </a:ext>
            </a:extLst>
          </p:cNvPr>
          <p:cNvSpPr txBox="1"/>
          <p:nvPr/>
        </p:nvSpPr>
        <p:spPr>
          <a:xfrm>
            <a:off x="7059168" y="1773648"/>
            <a:ext cx="4392547" cy="3477875"/>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Georgia" panose="02040502050405020303" pitchFamily="18" charset="0"/>
              </a:rPr>
              <a:t>The event has a capacity</a:t>
            </a:r>
          </a:p>
          <a:p>
            <a:pPr marL="342900" indent="-342900">
              <a:buFont typeface="Arial" panose="020B0604020202020204" pitchFamily="34" charset="0"/>
              <a:buChar char="•"/>
            </a:pPr>
            <a:r>
              <a:rPr lang="en-US" sz="2000" dirty="0">
                <a:latin typeface="Georgia" panose="02040502050405020303" pitchFamily="18" charset="0"/>
              </a:rPr>
              <a:t>The event requires payment by attendee</a:t>
            </a:r>
          </a:p>
          <a:p>
            <a:pPr marL="342900" indent="-342900">
              <a:buFont typeface="Arial" panose="020B0604020202020204" pitchFamily="34" charset="0"/>
              <a:buChar char="•"/>
            </a:pPr>
            <a:r>
              <a:rPr lang="en-US" sz="2000" dirty="0">
                <a:latin typeface="Georgia" panose="02040502050405020303" pitchFamily="18" charset="0"/>
              </a:rPr>
              <a:t>The event requires demographic or personal information (i.e. shirt size, food allergies, etc.)</a:t>
            </a:r>
          </a:p>
          <a:p>
            <a:pPr marL="342900" indent="-342900">
              <a:buFont typeface="Arial" panose="020B0604020202020204" pitchFamily="34" charset="0"/>
              <a:buChar char="•"/>
            </a:pPr>
            <a:r>
              <a:rPr lang="en-US" sz="2000" dirty="0">
                <a:latin typeface="Georgia" panose="02040502050405020303" pitchFamily="18" charset="0"/>
              </a:rPr>
              <a:t>You need an exact number of attendees before hand</a:t>
            </a:r>
          </a:p>
          <a:p>
            <a:pPr marL="342900" indent="-342900">
              <a:buFont typeface="Arial" panose="020B0604020202020204" pitchFamily="34" charset="0"/>
              <a:buChar char="•"/>
            </a:pPr>
            <a:r>
              <a:rPr lang="en-US" sz="2000" dirty="0">
                <a:latin typeface="Georgia" panose="02040502050405020303" pitchFamily="18" charset="0"/>
              </a:rPr>
              <a:t>You need to follow up with attendees with additional details</a:t>
            </a:r>
          </a:p>
          <a:p>
            <a:pPr marL="342900" indent="-342900">
              <a:buFont typeface="Arial" panose="020B0604020202020204" pitchFamily="34" charset="0"/>
              <a:buChar char="•"/>
            </a:pPr>
            <a:endParaRPr lang="en-US" sz="2000" dirty="0">
              <a:latin typeface="Georgia" panose="02040502050405020303" pitchFamily="18" charset="0"/>
            </a:endParaRPr>
          </a:p>
        </p:txBody>
      </p:sp>
      <p:cxnSp>
        <p:nvCxnSpPr>
          <p:cNvPr id="4" name="Straight Connector 3">
            <a:extLst>
              <a:ext uri="{FF2B5EF4-FFF2-40B4-BE49-F238E27FC236}">
                <a16:creationId xmlns:a16="http://schemas.microsoft.com/office/drawing/2014/main" id="{2791BD3D-463F-40E2-BE40-424F23781217}"/>
              </a:ext>
            </a:extLst>
          </p:cNvPr>
          <p:cNvCxnSpPr>
            <a:cxnSpLocks/>
          </p:cNvCxnSpPr>
          <p:nvPr/>
        </p:nvCxnSpPr>
        <p:spPr>
          <a:xfrm>
            <a:off x="6096000" y="1289304"/>
            <a:ext cx="0" cy="3785616"/>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0C7401A-D327-480E-AEE8-91DE39BAB906}"/>
              </a:ext>
            </a:extLst>
          </p:cNvPr>
          <p:cNvSpPr txBox="1"/>
          <p:nvPr/>
        </p:nvSpPr>
        <p:spPr>
          <a:xfrm>
            <a:off x="6545578" y="1349458"/>
            <a:ext cx="5419725" cy="400110"/>
          </a:xfrm>
          <a:prstGeom prst="rect">
            <a:avLst/>
          </a:prstGeom>
          <a:noFill/>
        </p:spPr>
        <p:txBody>
          <a:bodyPr wrap="square" rtlCol="0">
            <a:spAutoFit/>
          </a:bodyPr>
          <a:lstStyle/>
          <a:p>
            <a:pPr algn="ctr"/>
            <a:r>
              <a:rPr lang="en-US" sz="2000" b="1" dirty="0">
                <a:latin typeface="Georgia" panose="02040502050405020303" pitchFamily="18" charset="0"/>
              </a:rPr>
              <a:t>When to have registrations</a:t>
            </a:r>
          </a:p>
        </p:txBody>
      </p:sp>
      <p:sp>
        <p:nvSpPr>
          <p:cNvPr id="14" name="TextBox 13">
            <a:extLst>
              <a:ext uri="{FF2B5EF4-FFF2-40B4-BE49-F238E27FC236}">
                <a16:creationId xmlns:a16="http://schemas.microsoft.com/office/drawing/2014/main" id="{EAA91E25-330A-4E14-BCB8-3599164521DA}"/>
              </a:ext>
            </a:extLst>
          </p:cNvPr>
          <p:cNvSpPr txBox="1"/>
          <p:nvPr/>
        </p:nvSpPr>
        <p:spPr>
          <a:xfrm>
            <a:off x="54865" y="1342565"/>
            <a:ext cx="5440656" cy="400110"/>
          </a:xfrm>
          <a:prstGeom prst="rect">
            <a:avLst/>
          </a:prstGeom>
          <a:noFill/>
        </p:spPr>
        <p:txBody>
          <a:bodyPr wrap="square" rtlCol="0">
            <a:spAutoFit/>
          </a:bodyPr>
          <a:lstStyle/>
          <a:p>
            <a:pPr algn="ctr"/>
            <a:r>
              <a:rPr lang="en-US" sz="2000" b="1" dirty="0">
                <a:latin typeface="Georgia" panose="02040502050405020303" pitchFamily="18" charset="0"/>
              </a:rPr>
              <a:t>When NOT to have registrations</a:t>
            </a:r>
          </a:p>
        </p:txBody>
      </p:sp>
    </p:spTree>
    <p:extLst>
      <p:ext uri="{BB962C8B-B14F-4D97-AF65-F5344CB8AC3E}">
        <p14:creationId xmlns:p14="http://schemas.microsoft.com/office/powerpoint/2010/main" val="15476506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TotalTime>
  <Words>1859</Words>
  <Application>Microsoft Office PowerPoint</Application>
  <PresentationFormat>Widescreen</PresentationFormat>
  <Paragraphs>154</Paragraphs>
  <Slides>14</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Light</vt:lpstr>
      <vt:lpstr>Georgia</vt:lpstr>
      <vt:lpstr>Merriweather Sans</vt:lpstr>
      <vt:lpstr>Office Theme</vt:lpstr>
      <vt:lpstr>Leading a Chapter 101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Ally Howard</dc:creator>
  <cp:lastModifiedBy>Ally Howard</cp:lastModifiedBy>
  <cp:revision>53</cp:revision>
  <dcterms:created xsi:type="dcterms:W3CDTF">2020-02-17T13:25:06Z</dcterms:created>
  <dcterms:modified xsi:type="dcterms:W3CDTF">2020-02-21T17:51:13Z</dcterms:modified>
</cp:coreProperties>
</file>