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5" r:id="rId3"/>
    <p:sldId id="259" r:id="rId4"/>
    <p:sldId id="258" r:id="rId5"/>
    <p:sldId id="262" r:id="rId6"/>
    <p:sldId id="260" r:id="rId7"/>
    <p:sldId id="268" r:id="rId8"/>
    <p:sldId id="261" r:id="rId9"/>
    <p:sldId id="274" r:id="rId10"/>
    <p:sldId id="273" r:id="rId11"/>
    <p:sldId id="276" r:id="rId12"/>
    <p:sldId id="272" r:id="rId13"/>
    <p:sldId id="266"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04" d="100"/>
          <a:sy n="104" d="100"/>
        </p:scale>
        <p:origin x="1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beusse\AppData\Local\Microsoft\Windows\INetCache\Content.Outlook\GW8AANVR\Alumni%20Metrics%2002.24.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Alumni Engagment Progress to Goal (50,000)</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tx1">
                  <a:lumMod val="50000"/>
                  <a:lumOff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6F5-49AF-8CF5-8142343A413D}"/>
              </c:ext>
            </c:extLst>
          </c:dPt>
          <c:dPt>
            <c:idx val="1"/>
            <c:bubble3D val="0"/>
            <c:spPr>
              <a:solidFill>
                <a:srgbClr val="FF0000"/>
              </a:solidFill>
              <a:ln>
                <a:solidFill>
                  <a:schemeClr val="tx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6F5-49AF-8CF5-8142343A413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(Report!$A$12,Report!$A$14)</c:f>
              <c:strCache>
                <c:ptCount val="2"/>
                <c:pt idx="0">
                  <c:v>Total Alumni Engaged</c:v>
                </c:pt>
                <c:pt idx="1">
                  <c:v>Alumni to Goal</c:v>
                </c:pt>
              </c:strCache>
            </c:strRef>
          </c:cat>
          <c:val>
            <c:numRef>
              <c:f>(Report!$B$12,Report!$B$14)</c:f>
              <c:numCache>
                <c:formatCode>General</c:formatCode>
                <c:ptCount val="2"/>
                <c:pt idx="0">
                  <c:v>26927</c:v>
                </c:pt>
                <c:pt idx="1">
                  <c:v>23073</c:v>
                </c:pt>
              </c:numCache>
            </c:numRef>
          </c:val>
          <c:extLst>
            <c:ext xmlns:c16="http://schemas.microsoft.com/office/drawing/2014/chart" uri="{C3380CC4-5D6E-409C-BE32-E72D297353CC}">
              <c16:uniqueId val="{00000004-26F5-49AF-8CF5-8142343A413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E7701-E957-4CDB-898B-4C2460C8503B}" type="datetimeFigureOut">
              <a:rPr lang="en-US" smtClean="0"/>
              <a:t>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3E9F5-F0DD-4145-8B9F-668DD38ACB61}" type="slidenum">
              <a:rPr lang="en-US" smtClean="0"/>
              <a:t>‹#›</a:t>
            </a:fld>
            <a:endParaRPr lang="en-US"/>
          </a:p>
        </p:txBody>
      </p:sp>
    </p:spTree>
    <p:extLst>
      <p:ext uri="{BB962C8B-B14F-4D97-AF65-F5344CB8AC3E}">
        <p14:creationId xmlns:p14="http://schemas.microsoft.com/office/powerpoint/2010/main" val="139849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georgiasbdc.org/" TargetMode="External"/><Relationship Id="rId3" Type="http://schemas.openxmlformats.org/officeDocument/2006/relationships/hyperlink" Target="http://archwaypartnership.uga.edu/" TargetMode="External"/><Relationship Id="rId7" Type="http://schemas.openxmlformats.org/officeDocument/2006/relationships/hyperlink" Target="https://servicelearning.uga.edu/"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marex.uga.edu/" TargetMode="External"/><Relationship Id="rId5" Type="http://schemas.openxmlformats.org/officeDocument/2006/relationships/hyperlink" Target="http://www.fanning.uga.edu/" TargetMode="External"/><Relationship Id="rId10" Type="http://schemas.openxmlformats.org/officeDocument/2006/relationships/hyperlink" Target="http://www.georgiacenter.uga.edu/" TargetMode="External"/><Relationship Id="rId4" Type="http://schemas.openxmlformats.org/officeDocument/2006/relationships/hyperlink" Target="http://www.cviog.uga.edu/" TargetMode="External"/><Relationship Id="rId9" Type="http://schemas.openxmlformats.org/officeDocument/2006/relationships/hyperlink" Target="http://botgarden.uga.edu/"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305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a:t>Studio 225 as the new home of our thriving Student Entrepreneurship program</a:t>
            </a:r>
          </a:p>
          <a:p>
            <a:pPr lvl="0" rtl="0">
              <a:spcBef>
                <a:spcPts val="0"/>
              </a:spcBef>
              <a:buNone/>
            </a:pPr>
            <a:r>
              <a:rPr lang="en-US" dirty="0"/>
              <a:t>Spring Street Building to support our growing pipeline of faculty startups and expand project-based learning and industry engagement. Earlier this year announced $3.5 million gift from The Delta Air Lines Foundation</a:t>
            </a:r>
          </a:p>
          <a:p>
            <a:pPr lvl="0" rtl="0">
              <a:spcBef>
                <a:spcPts val="0"/>
              </a:spcBef>
              <a:buNone/>
            </a:pPr>
            <a:r>
              <a:rPr lang="en-US" dirty="0"/>
              <a:t>Innovate U will launch this summer as a weeklong residential program for rising high school students in the Clarke County School District.</a:t>
            </a:r>
            <a:endParaRPr dirty="0"/>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a:t>Studio 225 as the new home of our thriving Student Entrepreneurship program</a:t>
            </a:r>
          </a:p>
          <a:p>
            <a:pPr lvl="0" rtl="0">
              <a:spcBef>
                <a:spcPts val="0"/>
              </a:spcBef>
              <a:buNone/>
            </a:pPr>
            <a:r>
              <a:rPr lang="en-US" dirty="0"/>
              <a:t>Spring Street Building to support our growing pipeline of faculty startups and expand project-based learning and industry engagement. Earlier this year announced $3.5 million gift from The Delta Air Lines Foundation</a:t>
            </a:r>
          </a:p>
          <a:p>
            <a:pPr lvl="0" rtl="0">
              <a:spcBef>
                <a:spcPts val="0"/>
              </a:spcBef>
              <a:buNone/>
            </a:pPr>
            <a:r>
              <a:rPr lang="en-US" dirty="0"/>
              <a:t>Innovate U will launch this summer as a weeklong residential program for rising high school students in the Clarke County School District.</a:t>
            </a:r>
            <a:endParaRPr dirty="0"/>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0041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dirty="0"/>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015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endParaRPr lang="en-US" sz="1200" b="0" i="0" u="none" strike="noStrike" kern="1200" cap="none" dirty="0">
              <a:solidFill>
                <a:schemeClr val="dk1"/>
              </a:solidFill>
              <a:effectLst/>
              <a:latin typeface="Calibri"/>
              <a:ea typeface="Calibri"/>
              <a:cs typeface="Calibri"/>
              <a:sym typeface="Calibri"/>
            </a:endParaRPr>
          </a:p>
          <a:p>
            <a:pPr fontAlgn="base"/>
            <a:r>
              <a:rPr lang="en-US" sz="1200" b="0" i="0" kern="1200" dirty="0">
                <a:solidFill>
                  <a:schemeClr val="tx1"/>
                </a:solidFill>
                <a:effectLst/>
                <a:latin typeface="+mn-lt"/>
                <a:ea typeface="+mn-ea"/>
                <a:cs typeface="+mn-cs"/>
              </a:rPr>
              <a:t>UGA is a national leader in university outreach with faculty, staff and students in all of UGA’s schools and colleges contributing to Georgia’s short- and long-term prosperity. In addition, eight Public Service and Outreach units focus specifically on serving Georgia:</a:t>
            </a:r>
          </a:p>
          <a:p>
            <a:pPr fontAlgn="base"/>
            <a:r>
              <a:rPr lang="en-US" sz="1200" b="0" i="0" u="none" strike="noStrike" kern="1200" dirty="0">
                <a:solidFill>
                  <a:schemeClr val="tx1"/>
                </a:solidFill>
                <a:effectLst/>
                <a:latin typeface="+mn-lt"/>
                <a:ea typeface="+mn-ea"/>
                <a:cs typeface="+mn-cs"/>
                <a:hlinkClick r:id="rId3"/>
              </a:rPr>
              <a:t>Archway Partnership</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4"/>
              </a:rPr>
              <a:t>Carl Vinson Institute of Government</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5"/>
              </a:rPr>
              <a:t>J.W. Fanning Institute for Leadership Development</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6"/>
              </a:rPr>
              <a:t>Marine Extension and Georgia Sea Grant</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7"/>
              </a:rPr>
              <a:t>Office of Service-Learning</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8"/>
              </a:rPr>
              <a:t>Small Business Development Center</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9"/>
              </a:rPr>
              <a:t>State Botanical Garden of Georgia</a:t>
            </a:r>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10"/>
              </a:rPr>
              <a:t>UGA Center for Continuing Education &amp; Hotel</a:t>
            </a:r>
            <a:endParaRPr lang="en-US" sz="1200" b="0" i="0" kern="1200" dirty="0">
              <a:solidFill>
                <a:schemeClr val="tx1"/>
              </a:solidFill>
              <a:effectLst/>
              <a:latin typeface="+mn-lt"/>
              <a:ea typeface="+mn-ea"/>
              <a:cs typeface="+mn-cs"/>
            </a:endParaRPr>
          </a:p>
        </p:txBody>
      </p:sp>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967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dirty="0"/>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224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It’s okay not to know.  Here’s some tidbits that you can know, so you have a few things to say, Oh yes, I know about that.</a:t>
            </a:r>
          </a:p>
          <a:p>
            <a:pPr lvl="0" rtl="0">
              <a:spcBef>
                <a:spcPts val="0"/>
              </a:spcBef>
              <a:buNone/>
            </a:pPr>
            <a:endParaRPr dirty="0"/>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84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98" name="Shape 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44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r>
              <a:rPr lang="en-US" sz="1200" kern="1200" dirty="0">
                <a:solidFill>
                  <a:schemeClr val="tx1"/>
                </a:solidFill>
                <a:effectLst/>
                <a:latin typeface="+mn-lt"/>
                <a:ea typeface="+mn-ea"/>
                <a:cs typeface="+mn-cs"/>
              </a:rPr>
              <a:t>We are here to make sure 327,000 are connected to the </a:t>
            </a:r>
            <a:r>
              <a:rPr lang="en-US" sz="1200" kern="1200" dirty="0" err="1">
                <a:solidFill>
                  <a:schemeClr val="tx1"/>
                </a:solidFill>
                <a:effectLst/>
                <a:latin typeface="+mn-lt"/>
                <a:ea typeface="+mn-ea"/>
                <a:cs typeface="+mn-cs"/>
              </a:rPr>
              <a:t>Universty</a:t>
            </a:r>
            <a:r>
              <a:rPr lang="en-US" sz="1200" kern="1200" dirty="0">
                <a:solidFill>
                  <a:schemeClr val="tx1"/>
                </a:solidFill>
                <a:effectLst/>
                <a:latin typeface="+mn-lt"/>
                <a:ea typeface="+mn-ea"/>
                <a:cs typeface="+mn-cs"/>
              </a:rPr>
              <a:t>.  We do it through a lot of different ways, but </a:t>
            </a:r>
            <a:r>
              <a:rPr lang="en-US" sz="1200" kern="1200" dirty="0" err="1">
                <a:solidFill>
                  <a:schemeClr val="tx1"/>
                </a:solidFill>
                <a:effectLst/>
                <a:latin typeface="+mn-lt"/>
                <a:ea typeface="+mn-ea"/>
                <a:cs typeface="+mn-cs"/>
              </a:rPr>
              <a:t>y’all</a:t>
            </a:r>
            <a:r>
              <a:rPr lang="en-US" sz="1200" kern="1200" dirty="0">
                <a:solidFill>
                  <a:schemeClr val="tx1"/>
                </a:solidFill>
                <a:effectLst/>
                <a:latin typeface="+mn-lt"/>
                <a:ea typeface="+mn-ea"/>
                <a:cs typeface="+mn-cs"/>
              </a:rPr>
              <a:t> are a part of that.</a:t>
            </a:r>
          </a:p>
          <a:p>
            <a:pPr lvl="1"/>
            <a:r>
              <a:rPr lang="en-US" sz="1200" kern="1200" dirty="0">
                <a:solidFill>
                  <a:schemeClr val="tx1"/>
                </a:solidFill>
                <a:effectLst/>
                <a:latin typeface="+mn-lt"/>
                <a:ea typeface="+mn-ea"/>
                <a:cs typeface="+mn-cs"/>
              </a:rPr>
              <a:t>The need to have all of the answers.  WE are never going to have the answers, but here are some things that are helpful to know about for when you get some of the random questions, like you just wrote down.</a:t>
            </a:r>
          </a:p>
        </p:txBody>
      </p:sp>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42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dirty="0"/>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96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dirty="0"/>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176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of the University Address - </a:t>
            </a:r>
            <a:r>
              <a:rPr lang="en-US" sz="1200" kern="1200" dirty="0">
                <a:solidFill>
                  <a:schemeClr val="tx1"/>
                </a:solidFill>
                <a:effectLst/>
                <a:latin typeface="+mn-lt"/>
                <a:ea typeface="+mn-ea"/>
                <a:cs typeface="+mn-cs"/>
              </a:rPr>
              <a:t>These are things happening on campus.  We are going to touch on points that all lead back to this.</a:t>
            </a:r>
          </a:p>
          <a:p>
            <a:pPr lvl="0" rtl="0">
              <a:spcBef>
                <a:spcPts val="0"/>
              </a:spcBef>
              <a:buNone/>
            </a:pPr>
            <a:endParaRPr dirty="0"/>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616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3"/>
            <a:r>
              <a:rPr lang="en-US" sz="1200" kern="1200" dirty="0">
                <a:solidFill>
                  <a:schemeClr val="tx1"/>
                </a:solidFill>
                <a:effectLst/>
                <a:latin typeface="+mn-lt"/>
                <a:ea typeface="+mn-ea"/>
                <a:cs typeface="+mn-cs"/>
              </a:rPr>
              <a:t>The scholarships we are raising, and educating alumni about this need.  What scholarship opportunities are we up against?</a:t>
            </a:r>
          </a:p>
          <a:p>
            <a:r>
              <a:rPr lang="en-US" sz="1200" kern="1200" dirty="0">
                <a:solidFill>
                  <a:schemeClr val="tx1"/>
                </a:solidFill>
                <a:effectLst/>
                <a:latin typeface="+mn-lt"/>
                <a:ea typeface="+mn-ea"/>
                <a:cs typeface="+mn-cs"/>
              </a:rPr>
              <a:t>*how can you use the information we just went over, as a volunteer?</a:t>
            </a:r>
          </a:p>
          <a:p>
            <a:pPr lvl="0"/>
            <a:r>
              <a:rPr lang="en-US" sz="1200" kern="1200" dirty="0">
                <a:solidFill>
                  <a:schemeClr val="tx1"/>
                </a:solidFill>
                <a:effectLst/>
                <a:latin typeface="+mn-lt"/>
                <a:ea typeface="+mn-ea"/>
                <a:cs typeface="+mn-cs"/>
              </a:rPr>
              <a:t>How Tuition Works</a:t>
            </a:r>
          </a:p>
          <a:p>
            <a:pPr lvl="1"/>
            <a:r>
              <a:rPr lang="en-US" sz="1200" kern="1200" dirty="0">
                <a:solidFill>
                  <a:schemeClr val="tx1"/>
                </a:solidFill>
                <a:effectLst/>
                <a:latin typeface="+mn-lt"/>
                <a:ea typeface="+mn-ea"/>
                <a:cs typeface="+mn-cs"/>
              </a:rPr>
              <a:t>Tuition.  In state tuition would cost.  Zell and Hope.</a:t>
            </a:r>
          </a:p>
          <a:p>
            <a:pPr lvl="1"/>
            <a:r>
              <a:rPr lang="en-US" sz="1200" kern="1200" dirty="0">
                <a:solidFill>
                  <a:schemeClr val="tx1"/>
                </a:solidFill>
                <a:effectLst/>
                <a:latin typeface="+mn-lt"/>
                <a:ea typeface="+mn-ea"/>
                <a:cs typeface="+mn-cs"/>
              </a:rPr>
              <a:t>Zell/Hope does not cover room, board.</a:t>
            </a:r>
          </a:p>
          <a:p>
            <a:pPr lvl="0" rtl="0">
              <a:spcBef>
                <a:spcPts val="0"/>
              </a:spcBef>
              <a:buNone/>
            </a:pPr>
            <a:endParaRPr dirty="0"/>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966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dirty="0"/>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55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6A29F4-C984-4642-9380-B390220AAC4A}"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E67C7-ACEE-46CB-A0CB-818A45137A9F}" type="slidenum">
              <a:rPr lang="en-US" smtClean="0"/>
              <a:t>‹#›</a:t>
            </a:fld>
            <a:endParaRPr lang="en-US"/>
          </a:p>
        </p:txBody>
      </p:sp>
    </p:spTree>
    <p:extLst>
      <p:ext uri="{BB962C8B-B14F-4D97-AF65-F5344CB8AC3E}">
        <p14:creationId xmlns:p14="http://schemas.microsoft.com/office/powerpoint/2010/main" val="311952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6A29F4-C984-4642-9380-B390220AAC4A}"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E67C7-ACEE-46CB-A0CB-818A45137A9F}" type="slidenum">
              <a:rPr lang="en-US" smtClean="0"/>
              <a:t>‹#›</a:t>
            </a:fld>
            <a:endParaRPr lang="en-US"/>
          </a:p>
        </p:txBody>
      </p:sp>
    </p:spTree>
    <p:extLst>
      <p:ext uri="{BB962C8B-B14F-4D97-AF65-F5344CB8AC3E}">
        <p14:creationId xmlns:p14="http://schemas.microsoft.com/office/powerpoint/2010/main" val="226035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6A29F4-C984-4642-9380-B390220AAC4A}"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E67C7-ACEE-46CB-A0CB-818A45137A9F}" type="slidenum">
              <a:rPr lang="en-US" smtClean="0"/>
              <a:t>‹#›</a:t>
            </a:fld>
            <a:endParaRPr lang="en-US"/>
          </a:p>
        </p:txBody>
      </p:sp>
    </p:spTree>
    <p:extLst>
      <p:ext uri="{BB962C8B-B14F-4D97-AF65-F5344CB8AC3E}">
        <p14:creationId xmlns:p14="http://schemas.microsoft.com/office/powerpoint/2010/main" val="119666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6A29F4-C984-4642-9380-B390220AAC4A}"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E67C7-ACEE-46CB-A0CB-818A45137A9F}" type="slidenum">
              <a:rPr lang="en-US" smtClean="0"/>
              <a:t>‹#›</a:t>
            </a:fld>
            <a:endParaRPr lang="en-US"/>
          </a:p>
        </p:txBody>
      </p:sp>
    </p:spTree>
    <p:extLst>
      <p:ext uri="{BB962C8B-B14F-4D97-AF65-F5344CB8AC3E}">
        <p14:creationId xmlns:p14="http://schemas.microsoft.com/office/powerpoint/2010/main" val="214745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6A29F4-C984-4642-9380-B390220AAC4A}"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E67C7-ACEE-46CB-A0CB-818A45137A9F}" type="slidenum">
              <a:rPr lang="en-US" smtClean="0"/>
              <a:t>‹#›</a:t>
            </a:fld>
            <a:endParaRPr lang="en-US"/>
          </a:p>
        </p:txBody>
      </p:sp>
    </p:spTree>
    <p:extLst>
      <p:ext uri="{BB962C8B-B14F-4D97-AF65-F5344CB8AC3E}">
        <p14:creationId xmlns:p14="http://schemas.microsoft.com/office/powerpoint/2010/main" val="381001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6A29F4-C984-4642-9380-B390220AAC4A}"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E67C7-ACEE-46CB-A0CB-818A45137A9F}" type="slidenum">
              <a:rPr lang="en-US" smtClean="0"/>
              <a:t>‹#›</a:t>
            </a:fld>
            <a:endParaRPr lang="en-US"/>
          </a:p>
        </p:txBody>
      </p:sp>
    </p:spTree>
    <p:extLst>
      <p:ext uri="{BB962C8B-B14F-4D97-AF65-F5344CB8AC3E}">
        <p14:creationId xmlns:p14="http://schemas.microsoft.com/office/powerpoint/2010/main" val="414111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6A29F4-C984-4642-9380-B390220AAC4A}"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BE67C7-ACEE-46CB-A0CB-818A45137A9F}" type="slidenum">
              <a:rPr lang="en-US" smtClean="0"/>
              <a:t>‹#›</a:t>
            </a:fld>
            <a:endParaRPr lang="en-US"/>
          </a:p>
        </p:txBody>
      </p:sp>
    </p:spTree>
    <p:extLst>
      <p:ext uri="{BB962C8B-B14F-4D97-AF65-F5344CB8AC3E}">
        <p14:creationId xmlns:p14="http://schemas.microsoft.com/office/powerpoint/2010/main" val="14867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6A29F4-C984-4642-9380-B390220AAC4A}"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BE67C7-ACEE-46CB-A0CB-818A45137A9F}" type="slidenum">
              <a:rPr lang="en-US" smtClean="0"/>
              <a:t>‹#›</a:t>
            </a:fld>
            <a:endParaRPr lang="en-US"/>
          </a:p>
        </p:txBody>
      </p:sp>
    </p:spTree>
    <p:extLst>
      <p:ext uri="{BB962C8B-B14F-4D97-AF65-F5344CB8AC3E}">
        <p14:creationId xmlns:p14="http://schemas.microsoft.com/office/powerpoint/2010/main" val="253406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A29F4-C984-4642-9380-B390220AAC4A}"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BE67C7-ACEE-46CB-A0CB-818A45137A9F}" type="slidenum">
              <a:rPr lang="en-US" smtClean="0"/>
              <a:t>‹#›</a:t>
            </a:fld>
            <a:endParaRPr lang="en-US"/>
          </a:p>
        </p:txBody>
      </p:sp>
    </p:spTree>
    <p:extLst>
      <p:ext uri="{BB962C8B-B14F-4D97-AF65-F5344CB8AC3E}">
        <p14:creationId xmlns:p14="http://schemas.microsoft.com/office/powerpoint/2010/main" val="179053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6A29F4-C984-4642-9380-B390220AAC4A}"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E67C7-ACEE-46CB-A0CB-818A45137A9F}" type="slidenum">
              <a:rPr lang="en-US" smtClean="0"/>
              <a:t>‹#›</a:t>
            </a:fld>
            <a:endParaRPr lang="en-US"/>
          </a:p>
        </p:txBody>
      </p:sp>
    </p:spTree>
    <p:extLst>
      <p:ext uri="{BB962C8B-B14F-4D97-AF65-F5344CB8AC3E}">
        <p14:creationId xmlns:p14="http://schemas.microsoft.com/office/powerpoint/2010/main" val="60681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6A29F4-C984-4642-9380-B390220AAC4A}"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E67C7-ACEE-46CB-A0CB-818A45137A9F}" type="slidenum">
              <a:rPr lang="en-US" smtClean="0"/>
              <a:t>‹#›</a:t>
            </a:fld>
            <a:endParaRPr lang="en-US"/>
          </a:p>
        </p:txBody>
      </p:sp>
    </p:spTree>
    <p:extLst>
      <p:ext uri="{BB962C8B-B14F-4D97-AF65-F5344CB8AC3E}">
        <p14:creationId xmlns:p14="http://schemas.microsoft.com/office/powerpoint/2010/main" val="204617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A29F4-C984-4642-9380-B390220AAC4A}" type="datetimeFigureOut">
              <a:rPr lang="en-US" smtClean="0"/>
              <a:t>2/24/2020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E67C7-ACEE-46CB-A0CB-818A45137A9F}" type="slidenum">
              <a:rPr lang="en-US" smtClean="0"/>
              <a:t>‹#›</a:t>
            </a:fld>
            <a:endParaRPr lang="en-US"/>
          </a:p>
        </p:txBody>
      </p:sp>
    </p:spTree>
    <p:extLst>
      <p:ext uri="{BB962C8B-B14F-4D97-AF65-F5344CB8AC3E}">
        <p14:creationId xmlns:p14="http://schemas.microsoft.com/office/powerpoint/2010/main" val="2256054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0" y="-6927"/>
            <a:ext cx="12192000" cy="6858000"/>
          </a:xfrm>
          <a:prstGeom prst="rect">
            <a:avLst/>
          </a:prstGeom>
          <a:solidFill>
            <a:srgbClr val="BB2737"/>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pic>
        <p:nvPicPr>
          <p:cNvPr id="90" name="Shape 90"/>
          <p:cNvPicPr preferRelativeResize="0"/>
          <p:nvPr/>
        </p:nvPicPr>
        <p:blipFill rotWithShape="1">
          <a:blip r:embed="rId3">
            <a:alphaModFix/>
          </a:blip>
          <a:srcRect/>
          <a:stretch/>
        </p:blipFill>
        <p:spPr>
          <a:xfrm>
            <a:off x="4214169" y="5132979"/>
            <a:ext cx="4065300" cy="1328700"/>
          </a:xfrm>
          <a:prstGeom prst="rect">
            <a:avLst/>
          </a:prstGeom>
          <a:noFill/>
          <a:ln>
            <a:noFill/>
          </a:ln>
        </p:spPr>
      </p:pic>
      <p:sp>
        <p:nvSpPr>
          <p:cNvPr id="91" name="Shape 91"/>
          <p:cNvSpPr txBox="1">
            <a:spLocks noGrp="1"/>
          </p:cNvSpPr>
          <p:nvPr>
            <p:ph type="ctrTitle"/>
          </p:nvPr>
        </p:nvSpPr>
        <p:spPr>
          <a:xfrm>
            <a:off x="938476" y="1690209"/>
            <a:ext cx="10013411" cy="10179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Georgia"/>
              <a:buNone/>
            </a:pPr>
            <a:r>
              <a:rPr lang="en-US" sz="4000" dirty="0">
                <a:solidFill>
                  <a:schemeClr val="lt1"/>
                </a:solidFill>
                <a:latin typeface="Georgia"/>
                <a:ea typeface="Georgia"/>
                <a:cs typeface="Georgia"/>
                <a:sym typeface="Georgia"/>
              </a:rPr>
              <a:t>What’s Happening at UGA:</a:t>
            </a:r>
            <a:br>
              <a:rPr lang="en-US" sz="4000" dirty="0">
                <a:solidFill>
                  <a:schemeClr val="lt1"/>
                </a:solidFill>
                <a:latin typeface="Georgia"/>
                <a:ea typeface="Georgia"/>
                <a:cs typeface="Georgia"/>
                <a:sym typeface="Georgia"/>
              </a:rPr>
            </a:br>
            <a:r>
              <a:rPr lang="en-US" sz="4000" dirty="0">
                <a:solidFill>
                  <a:schemeClr val="lt1"/>
                </a:solidFill>
                <a:latin typeface="Georgia"/>
                <a:ea typeface="Georgia"/>
                <a:cs typeface="Georgia"/>
                <a:sym typeface="Georgia"/>
              </a:rPr>
              <a:t> Additional Information to Know When Talking with Alumni</a:t>
            </a:r>
          </a:p>
        </p:txBody>
      </p:sp>
      <p:sp>
        <p:nvSpPr>
          <p:cNvPr id="92" name="Shape 92"/>
          <p:cNvSpPr txBox="1"/>
          <p:nvPr/>
        </p:nvSpPr>
        <p:spPr>
          <a:xfrm>
            <a:off x="1995278" y="2011924"/>
            <a:ext cx="8358600" cy="4518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Georgia"/>
              <a:buNone/>
            </a:pPr>
            <a:endParaRPr lang="en-US" sz="2800" i="1" dirty="0">
              <a:solidFill>
                <a:schemeClr val="lt1"/>
              </a:solidFill>
              <a:latin typeface="Georgia"/>
              <a:ea typeface="Georgia"/>
              <a:cs typeface="Georgia"/>
              <a:sym typeface="Georgia"/>
            </a:endParaRPr>
          </a:p>
        </p:txBody>
      </p:sp>
      <p:sp>
        <p:nvSpPr>
          <p:cNvPr id="95" name="Shape 95"/>
          <p:cNvSpPr txBox="1"/>
          <p:nvPr/>
        </p:nvSpPr>
        <p:spPr>
          <a:xfrm>
            <a:off x="1995278" y="3800650"/>
            <a:ext cx="8358600" cy="698484"/>
          </a:xfrm>
          <a:prstGeom prst="rect">
            <a:avLst/>
          </a:prstGeom>
          <a:noFill/>
          <a:ln>
            <a:noFill/>
          </a:ln>
        </p:spPr>
        <p:txBody>
          <a:bodyPr lIns="91425" tIns="45700" rIns="91425" bIns="45700" anchor="b" anchorCtr="0">
            <a:noAutofit/>
          </a:bodyPr>
          <a:lstStyle/>
          <a:p>
            <a:pPr marL="0" marR="0" lvl="0" indent="0" algn="ctr" rtl="0">
              <a:lnSpc>
                <a:spcPct val="115000"/>
              </a:lnSpc>
              <a:spcBef>
                <a:spcPts val="0"/>
              </a:spcBef>
              <a:buClr>
                <a:schemeClr val="lt1"/>
              </a:buClr>
              <a:buFont typeface="Georgia"/>
              <a:buNone/>
            </a:pPr>
            <a:r>
              <a:rPr lang="en-US" i="1" dirty="0">
                <a:solidFill>
                  <a:schemeClr val="lt1"/>
                </a:solidFill>
                <a:latin typeface="Georgia"/>
                <a:ea typeface="Georgia"/>
                <a:cs typeface="Georgia"/>
                <a:sym typeface="Georgia"/>
              </a:rPr>
              <a:t>Meredith Johnson – Executive Director, Office of Alumni Relations</a:t>
            </a:r>
          </a:p>
          <a:p>
            <a:pPr marL="0" marR="0" lvl="0" indent="0" algn="ctr" rtl="0">
              <a:lnSpc>
                <a:spcPct val="115000"/>
              </a:lnSpc>
              <a:spcBef>
                <a:spcPts val="0"/>
              </a:spcBef>
              <a:buClr>
                <a:schemeClr val="lt1"/>
              </a:buClr>
              <a:buFont typeface="Georgia"/>
              <a:buNone/>
            </a:pPr>
            <a:r>
              <a:rPr lang="en-US" i="1" dirty="0">
                <a:solidFill>
                  <a:schemeClr val="lt1"/>
                </a:solidFill>
                <a:latin typeface="Georgia"/>
                <a:ea typeface="Georgia"/>
                <a:cs typeface="Georgia"/>
                <a:sym typeface="Georgia"/>
              </a:rPr>
              <a:t>Frances Beusse – Senior Director of Alumni Outreach</a:t>
            </a:r>
          </a:p>
        </p:txBody>
      </p:sp>
    </p:spTree>
    <p:extLst>
      <p:ext uri="{BB962C8B-B14F-4D97-AF65-F5344CB8AC3E}">
        <p14:creationId xmlns:p14="http://schemas.microsoft.com/office/powerpoint/2010/main" val="326703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1046684" y="124599"/>
            <a:ext cx="9316500" cy="5413871"/>
          </a:xfrm>
          <a:prstGeom prst="rect">
            <a:avLst/>
          </a:prstGeom>
          <a:noFill/>
          <a:ln>
            <a:noFill/>
          </a:ln>
        </p:spPr>
        <p:txBody>
          <a:bodyPr lIns="91425" tIns="45700" rIns="91425" bIns="45700" anchor="t" anchorCtr="0">
            <a:noAutofit/>
          </a:bodyPr>
          <a:lstStyle/>
          <a:p>
            <a:pPr lvl="0" algn="ctr">
              <a:lnSpc>
                <a:spcPct val="115000"/>
              </a:lnSpc>
            </a:pPr>
            <a:r>
              <a:rPr lang="en-US" sz="2400" b="1" dirty="0">
                <a:solidFill>
                  <a:srgbClr val="FF0000"/>
                </a:solidFill>
                <a:latin typeface="Georgia"/>
                <a:ea typeface="Georgia"/>
                <a:cs typeface="Georgia"/>
                <a:sym typeface="Georgia"/>
              </a:rPr>
              <a:t>Growing Research, Innovation &amp; Entrepreneurship</a:t>
            </a:r>
          </a:p>
          <a:p>
            <a:pPr lvl="0" algn="ctr" rtl="0">
              <a:lnSpc>
                <a:spcPct val="90000"/>
              </a:lnSpc>
              <a:spcBef>
                <a:spcPts val="0"/>
              </a:spcBef>
              <a:buNone/>
            </a:pPr>
            <a:endParaRPr lang="en-US" sz="2000" b="1" dirty="0">
              <a:solidFill>
                <a:schemeClr val="dk1"/>
              </a:solidFill>
              <a:latin typeface="Georgia"/>
              <a:ea typeface="Georgia"/>
              <a:cs typeface="Georgia"/>
              <a:sym typeface="Georgia"/>
            </a:endParaRPr>
          </a:p>
          <a:p>
            <a:pPr lvl="0" algn="ctr" rtl="0">
              <a:lnSpc>
                <a:spcPct val="90000"/>
              </a:lnSpc>
              <a:spcBef>
                <a:spcPts val="0"/>
              </a:spcBef>
              <a:buNone/>
            </a:pPr>
            <a:endParaRPr lang="en-US" sz="2000" b="1" dirty="0">
              <a:solidFill>
                <a:schemeClr val="dk1"/>
              </a:solidFill>
              <a:latin typeface="Georgia"/>
              <a:ea typeface="Georgia"/>
              <a:cs typeface="Georgia"/>
              <a:sym typeface="Georgia"/>
            </a:endParaRPr>
          </a:p>
          <a:p>
            <a:pPr lvl="0" algn="ctr" rtl="0">
              <a:lnSpc>
                <a:spcPct val="90000"/>
              </a:lnSpc>
              <a:spcBef>
                <a:spcPts val="0"/>
              </a:spcBef>
              <a:buNone/>
            </a:pPr>
            <a:endParaRPr lang="en-US" sz="2000" b="1" dirty="0">
              <a:solidFill>
                <a:schemeClr val="dk1"/>
              </a:solidFill>
              <a:latin typeface="Georgia"/>
              <a:ea typeface="Georgia"/>
              <a:cs typeface="Georgia"/>
              <a:sym typeface="Georgia"/>
            </a:endParaRPr>
          </a:p>
        </p:txBody>
      </p:sp>
      <p:pic>
        <p:nvPicPr>
          <p:cNvPr id="6" name="Picture 5">
            <a:extLst>
              <a:ext uri="{FF2B5EF4-FFF2-40B4-BE49-F238E27FC236}">
                <a16:creationId xmlns:a16="http://schemas.microsoft.com/office/drawing/2014/main" id="{5F33EFCF-4472-49CB-A23D-0AC78A787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926" y="794102"/>
            <a:ext cx="8136017" cy="6286922"/>
          </a:xfrm>
          <a:prstGeom prst="rect">
            <a:avLst/>
          </a:prstGeom>
        </p:spPr>
      </p:pic>
    </p:spTree>
    <p:extLst>
      <p:ext uri="{BB962C8B-B14F-4D97-AF65-F5344CB8AC3E}">
        <p14:creationId xmlns:p14="http://schemas.microsoft.com/office/powerpoint/2010/main" val="341920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3" name="Picture 2">
            <a:extLst>
              <a:ext uri="{FF2B5EF4-FFF2-40B4-BE49-F238E27FC236}">
                <a16:creationId xmlns:a16="http://schemas.microsoft.com/office/drawing/2014/main" id="{C7A5A685-C6BF-4342-87DE-124A50E24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824" y="52069"/>
            <a:ext cx="8875059" cy="6858000"/>
          </a:xfrm>
          <a:prstGeom prst="rect">
            <a:avLst/>
          </a:prstGeom>
        </p:spPr>
      </p:pic>
      <p:sp>
        <p:nvSpPr>
          <p:cNvPr id="131" name="Shape 131"/>
          <p:cNvSpPr txBox="1"/>
          <p:nvPr/>
        </p:nvSpPr>
        <p:spPr>
          <a:xfrm>
            <a:off x="1153104" y="53161"/>
            <a:ext cx="9316500" cy="5413871"/>
          </a:xfrm>
          <a:prstGeom prst="rect">
            <a:avLst/>
          </a:prstGeom>
          <a:noFill/>
          <a:ln>
            <a:noFill/>
          </a:ln>
        </p:spPr>
        <p:txBody>
          <a:bodyPr lIns="91425" tIns="45700" rIns="91425" bIns="45700" anchor="t" anchorCtr="0">
            <a:noAutofit/>
          </a:bodyPr>
          <a:lstStyle/>
          <a:p>
            <a:pPr lvl="0" algn="ctr">
              <a:lnSpc>
                <a:spcPct val="115000"/>
              </a:lnSpc>
            </a:pPr>
            <a:r>
              <a:rPr lang="en-US" sz="2400" b="1" dirty="0">
                <a:solidFill>
                  <a:srgbClr val="FF0000"/>
                </a:solidFill>
                <a:latin typeface="Georgia"/>
                <a:ea typeface="Georgia"/>
                <a:cs typeface="Georgia"/>
                <a:sym typeface="Georgia"/>
              </a:rPr>
              <a:t>Growing Research, Innovation &amp; Entrepreneurship</a:t>
            </a:r>
          </a:p>
          <a:p>
            <a:pPr lvl="0" algn="ctr" rtl="0">
              <a:lnSpc>
                <a:spcPct val="90000"/>
              </a:lnSpc>
              <a:spcBef>
                <a:spcPts val="0"/>
              </a:spcBef>
              <a:buNone/>
            </a:pPr>
            <a:endParaRPr lang="en-US" sz="2000" b="1" dirty="0">
              <a:solidFill>
                <a:schemeClr val="dk1"/>
              </a:solidFill>
              <a:latin typeface="Georgia"/>
              <a:ea typeface="Georgia"/>
              <a:cs typeface="Georgia"/>
              <a:sym typeface="Georgia"/>
            </a:endParaRPr>
          </a:p>
          <a:p>
            <a:pPr lvl="0" algn="ctr" rtl="0">
              <a:lnSpc>
                <a:spcPct val="90000"/>
              </a:lnSpc>
              <a:spcBef>
                <a:spcPts val="0"/>
              </a:spcBef>
              <a:buNone/>
            </a:pPr>
            <a:endParaRPr lang="en-US" sz="2000" b="1" dirty="0">
              <a:solidFill>
                <a:schemeClr val="dk1"/>
              </a:solidFill>
              <a:latin typeface="Georgia"/>
              <a:ea typeface="Georgia"/>
              <a:cs typeface="Georgia"/>
              <a:sym typeface="Georgia"/>
            </a:endParaRPr>
          </a:p>
          <a:p>
            <a:pPr lvl="0" algn="ctr" rtl="0">
              <a:lnSpc>
                <a:spcPct val="90000"/>
              </a:lnSpc>
              <a:spcBef>
                <a:spcPts val="0"/>
              </a:spcBef>
              <a:buNone/>
            </a:pPr>
            <a:endParaRPr lang="en-US" sz="2000" b="1"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23733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Shape 132"/>
          <p:cNvSpPr/>
          <p:nvPr/>
        </p:nvSpPr>
        <p:spPr>
          <a:xfrm>
            <a:off x="0" y="5864203"/>
            <a:ext cx="12192000" cy="993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a:stretch/>
        </p:blipFill>
        <p:spPr>
          <a:xfrm>
            <a:off x="661358" y="6103557"/>
            <a:ext cx="4248600" cy="488100"/>
          </a:xfrm>
          <a:prstGeom prst="rect">
            <a:avLst/>
          </a:prstGeom>
          <a:noFill/>
          <a:ln>
            <a:noFill/>
          </a:ln>
        </p:spPr>
      </p:pic>
      <p:pic>
        <p:nvPicPr>
          <p:cNvPr id="1030" name="Picture 6" descr="Image result for question meme">
            <a:extLst>
              <a:ext uri="{FF2B5EF4-FFF2-40B4-BE49-F238E27FC236}">
                <a16:creationId xmlns:a16="http://schemas.microsoft.com/office/drawing/2014/main" id="{C218326F-A59A-4DFA-BDE6-3713F14CA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076301"/>
            <a:ext cx="57150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375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1839675" y="4406120"/>
            <a:ext cx="6405300" cy="3662574"/>
          </a:xfrm>
          <a:prstGeom prst="rect">
            <a:avLst/>
          </a:prstGeom>
          <a:noFill/>
          <a:ln>
            <a:noFill/>
          </a:ln>
        </p:spPr>
        <p:txBody>
          <a:bodyPr lIns="91425" tIns="91425" rIns="91425" bIns="91425" anchor="t" anchorCtr="0">
            <a:noAutofit/>
          </a:bodyPr>
          <a:lstStyle/>
          <a:p>
            <a:pPr lvl="0" rtl="0">
              <a:lnSpc>
                <a:spcPct val="115000"/>
              </a:lnSpc>
              <a:spcBef>
                <a:spcPts val="0"/>
              </a:spcBef>
              <a:buNone/>
            </a:pPr>
            <a:endParaRPr sz="2400" b="1" dirty="0">
              <a:solidFill>
                <a:schemeClr val="dk1"/>
              </a:solidFill>
              <a:latin typeface="Georgia"/>
              <a:ea typeface="Georgia"/>
              <a:cs typeface="Georgia"/>
              <a:sym typeface="Georgia"/>
            </a:endParaRPr>
          </a:p>
          <a:p>
            <a:pPr lvl="0" rtl="0">
              <a:lnSpc>
                <a:spcPct val="115000"/>
              </a:lnSpc>
              <a:spcBef>
                <a:spcPts val="0"/>
              </a:spcBef>
              <a:buNone/>
            </a:pPr>
            <a:endParaRPr sz="2400" dirty="0">
              <a:solidFill>
                <a:schemeClr val="dk1"/>
              </a:solidFill>
              <a:latin typeface="Georgia"/>
              <a:ea typeface="Georgia"/>
              <a:cs typeface="Georgia"/>
              <a:sym typeface="Georgia"/>
            </a:endParaRPr>
          </a:p>
        </p:txBody>
      </p:sp>
      <p:sp>
        <p:nvSpPr>
          <p:cNvPr id="190" name="Shape 190"/>
          <p:cNvSpPr txBox="1"/>
          <p:nvPr/>
        </p:nvSpPr>
        <p:spPr>
          <a:xfrm>
            <a:off x="350972" y="318377"/>
            <a:ext cx="11066100" cy="956400"/>
          </a:xfrm>
          <a:prstGeom prst="rect">
            <a:avLst/>
          </a:prstGeom>
          <a:noFill/>
          <a:ln>
            <a:noFill/>
          </a:ln>
        </p:spPr>
        <p:txBody>
          <a:bodyPr lIns="91425" tIns="45700" rIns="91425" bIns="45700" anchor="ctr" anchorCtr="0">
            <a:noAutofit/>
          </a:bodyPr>
          <a:lstStyle/>
          <a:p>
            <a:pPr lvl="0" algn="ctr">
              <a:lnSpc>
                <a:spcPct val="115000"/>
              </a:lnSpc>
            </a:pPr>
            <a:r>
              <a:rPr lang="en-US" sz="4400" b="1" dirty="0">
                <a:solidFill>
                  <a:schemeClr val="dk1"/>
                </a:solidFill>
                <a:latin typeface="Georgia"/>
                <a:ea typeface="Georgia"/>
                <a:cs typeface="Georgia"/>
                <a:sym typeface="Georgia"/>
              </a:rPr>
              <a:t>Strengthening Partnerships</a:t>
            </a:r>
          </a:p>
        </p:txBody>
      </p:sp>
      <p:sp>
        <p:nvSpPr>
          <p:cNvPr id="191" name="Shape 191"/>
          <p:cNvSpPr/>
          <p:nvPr/>
        </p:nvSpPr>
        <p:spPr>
          <a:xfrm>
            <a:off x="0" y="5864203"/>
            <a:ext cx="12192000" cy="993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92" name="Shape 192"/>
          <p:cNvPicPr preferRelativeResize="0"/>
          <p:nvPr/>
        </p:nvPicPr>
        <p:blipFill rotWithShape="1">
          <a:blip r:embed="rId3">
            <a:alphaModFix/>
          </a:blip>
          <a:srcRect/>
          <a:stretch/>
        </p:blipFill>
        <p:spPr>
          <a:xfrm>
            <a:off x="661358" y="6103557"/>
            <a:ext cx="4248600" cy="488100"/>
          </a:xfrm>
          <a:prstGeom prst="rect">
            <a:avLst/>
          </a:prstGeom>
          <a:noFill/>
          <a:ln>
            <a:noFill/>
          </a:ln>
        </p:spPr>
      </p:pic>
      <p:sp>
        <p:nvSpPr>
          <p:cNvPr id="2" name="TextBox 1">
            <a:extLst>
              <a:ext uri="{FF2B5EF4-FFF2-40B4-BE49-F238E27FC236}">
                <a16:creationId xmlns:a16="http://schemas.microsoft.com/office/drawing/2014/main" id="{9B70D209-A728-4F50-BB6F-0DE0ED9CAF02}"/>
              </a:ext>
            </a:extLst>
          </p:cNvPr>
          <p:cNvSpPr txBox="1"/>
          <p:nvPr/>
        </p:nvSpPr>
        <p:spPr>
          <a:xfrm>
            <a:off x="7125629" y="1834927"/>
            <a:ext cx="3929455" cy="1754326"/>
          </a:xfrm>
          <a:prstGeom prst="rect">
            <a:avLst/>
          </a:prstGeom>
          <a:noFill/>
        </p:spPr>
        <p:txBody>
          <a:bodyPr wrap="square" rtlCol="0">
            <a:spAutoFit/>
          </a:bodyPr>
          <a:lstStyle/>
          <a:p>
            <a:r>
              <a:rPr lang="en-US" sz="3600" b="1" dirty="0"/>
              <a:t>Around the World</a:t>
            </a:r>
          </a:p>
          <a:p>
            <a:endParaRPr lang="en-US" b="1" dirty="0"/>
          </a:p>
          <a:p>
            <a:r>
              <a:rPr lang="en-US" dirty="0"/>
              <a:t>Washington, DC</a:t>
            </a:r>
          </a:p>
          <a:p>
            <a:r>
              <a:rPr lang="en-US" dirty="0"/>
              <a:t>Cortona, Italy</a:t>
            </a:r>
          </a:p>
          <a:p>
            <a:r>
              <a:rPr lang="en-US" dirty="0"/>
              <a:t>Oxford, England</a:t>
            </a:r>
          </a:p>
        </p:txBody>
      </p:sp>
      <p:sp>
        <p:nvSpPr>
          <p:cNvPr id="8" name="TextBox 7">
            <a:extLst>
              <a:ext uri="{FF2B5EF4-FFF2-40B4-BE49-F238E27FC236}">
                <a16:creationId xmlns:a16="http://schemas.microsoft.com/office/drawing/2014/main" id="{9E4D17E5-3BE0-4612-8674-7978F9D78967}"/>
              </a:ext>
            </a:extLst>
          </p:cNvPr>
          <p:cNvSpPr txBox="1"/>
          <p:nvPr/>
        </p:nvSpPr>
        <p:spPr>
          <a:xfrm>
            <a:off x="350972" y="1834927"/>
            <a:ext cx="6233531" cy="1754326"/>
          </a:xfrm>
          <a:prstGeom prst="rect">
            <a:avLst/>
          </a:prstGeom>
          <a:noFill/>
        </p:spPr>
        <p:txBody>
          <a:bodyPr wrap="square" rtlCol="0">
            <a:spAutoFit/>
          </a:bodyPr>
          <a:lstStyle/>
          <a:p>
            <a:r>
              <a:rPr lang="en-US" sz="3600" b="1" dirty="0"/>
              <a:t>Communities Across Georgia</a:t>
            </a:r>
          </a:p>
          <a:p>
            <a:endParaRPr lang="en-US" b="1" dirty="0"/>
          </a:p>
          <a:p>
            <a:r>
              <a:rPr lang="en-US" dirty="0"/>
              <a:t>Archway Partnership</a:t>
            </a:r>
          </a:p>
          <a:p>
            <a:r>
              <a:rPr lang="en-US" dirty="0"/>
              <a:t>Extension Agents</a:t>
            </a:r>
          </a:p>
          <a:p>
            <a:r>
              <a:rPr lang="en-US" dirty="0"/>
              <a:t>Tifton, Griffin &amp; Gwinnett</a:t>
            </a:r>
          </a:p>
        </p:txBody>
      </p:sp>
      <p:pic>
        <p:nvPicPr>
          <p:cNvPr id="3" name="Picture 2">
            <a:extLst>
              <a:ext uri="{FF2B5EF4-FFF2-40B4-BE49-F238E27FC236}">
                <a16:creationId xmlns:a16="http://schemas.microsoft.com/office/drawing/2014/main" id="{82702169-C911-4155-8385-D5258A76E927}"/>
              </a:ext>
            </a:extLst>
          </p:cNvPr>
          <p:cNvPicPr>
            <a:picLocks noChangeAspect="1"/>
          </p:cNvPicPr>
          <p:nvPr/>
        </p:nvPicPr>
        <p:blipFill>
          <a:blip r:embed="rId4"/>
          <a:stretch>
            <a:fillRect/>
          </a:stretch>
        </p:blipFill>
        <p:spPr>
          <a:xfrm>
            <a:off x="8972075" y="2732860"/>
            <a:ext cx="2564660" cy="2564660"/>
          </a:xfrm>
          <a:prstGeom prst="rect">
            <a:avLst/>
          </a:prstGeom>
        </p:spPr>
      </p:pic>
      <p:pic>
        <p:nvPicPr>
          <p:cNvPr id="4" name="Picture 3">
            <a:extLst>
              <a:ext uri="{FF2B5EF4-FFF2-40B4-BE49-F238E27FC236}">
                <a16:creationId xmlns:a16="http://schemas.microsoft.com/office/drawing/2014/main" id="{2CE54BC8-DA1D-4737-8C78-64F30DAD4C7E}"/>
              </a:ext>
            </a:extLst>
          </p:cNvPr>
          <p:cNvPicPr>
            <a:picLocks noChangeAspect="1"/>
          </p:cNvPicPr>
          <p:nvPr/>
        </p:nvPicPr>
        <p:blipFill>
          <a:blip r:embed="rId5"/>
          <a:stretch>
            <a:fillRect/>
          </a:stretch>
        </p:blipFill>
        <p:spPr>
          <a:xfrm>
            <a:off x="3553093" y="2593495"/>
            <a:ext cx="2471737" cy="3095671"/>
          </a:xfrm>
          <a:prstGeom prst="rect">
            <a:avLst/>
          </a:prstGeom>
        </p:spPr>
      </p:pic>
    </p:spTree>
    <p:extLst>
      <p:ext uri="{BB962C8B-B14F-4D97-AF65-F5344CB8AC3E}">
        <p14:creationId xmlns:p14="http://schemas.microsoft.com/office/powerpoint/2010/main" val="95459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Shape 132"/>
          <p:cNvSpPr/>
          <p:nvPr/>
        </p:nvSpPr>
        <p:spPr>
          <a:xfrm>
            <a:off x="0" y="5864203"/>
            <a:ext cx="12192000" cy="993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a:stretch/>
        </p:blipFill>
        <p:spPr>
          <a:xfrm>
            <a:off x="661358" y="6103557"/>
            <a:ext cx="4248600" cy="488100"/>
          </a:xfrm>
          <a:prstGeom prst="rect">
            <a:avLst/>
          </a:prstGeom>
          <a:noFill/>
          <a:ln>
            <a:noFill/>
          </a:ln>
        </p:spPr>
      </p:pic>
      <p:pic>
        <p:nvPicPr>
          <p:cNvPr id="1030" name="Picture 6" descr="Image result for question meme">
            <a:extLst>
              <a:ext uri="{FF2B5EF4-FFF2-40B4-BE49-F238E27FC236}">
                <a16:creationId xmlns:a16="http://schemas.microsoft.com/office/drawing/2014/main" id="{C218326F-A59A-4DFA-BDE6-3713F14CA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076301"/>
            <a:ext cx="57150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11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1207162" y="633597"/>
            <a:ext cx="9316500" cy="4421700"/>
          </a:xfrm>
          <a:prstGeom prst="rect">
            <a:avLst/>
          </a:prstGeom>
          <a:noFill/>
          <a:ln>
            <a:noFill/>
          </a:ln>
        </p:spPr>
        <p:txBody>
          <a:bodyPr lIns="91425" tIns="45700" rIns="91425" bIns="45700" anchor="t" anchorCtr="0">
            <a:noAutofit/>
          </a:bodyPr>
          <a:lstStyle/>
          <a:p>
            <a:pPr lvl="0" algn="ctr" rtl="0">
              <a:lnSpc>
                <a:spcPct val="90000"/>
              </a:lnSpc>
              <a:spcBef>
                <a:spcPts val="0"/>
              </a:spcBef>
              <a:buNone/>
            </a:pPr>
            <a:endParaRPr lang="en-US" sz="7200" dirty="0">
              <a:solidFill>
                <a:schemeClr val="dk1"/>
              </a:solidFill>
              <a:latin typeface="Georgia"/>
              <a:ea typeface="Georgia"/>
              <a:cs typeface="Georgia"/>
              <a:sym typeface="Georgia"/>
            </a:endParaRPr>
          </a:p>
        </p:txBody>
      </p:sp>
      <p:sp>
        <p:nvSpPr>
          <p:cNvPr id="132" name="Shape 132"/>
          <p:cNvSpPr/>
          <p:nvPr/>
        </p:nvSpPr>
        <p:spPr>
          <a:xfrm>
            <a:off x="0" y="5864203"/>
            <a:ext cx="12192000" cy="993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a:stretch/>
        </p:blipFill>
        <p:spPr>
          <a:xfrm>
            <a:off x="661358" y="6103557"/>
            <a:ext cx="4248600" cy="488100"/>
          </a:xfrm>
          <a:prstGeom prst="rect">
            <a:avLst/>
          </a:prstGeom>
          <a:noFill/>
          <a:ln>
            <a:noFill/>
          </a:ln>
        </p:spPr>
      </p:pic>
      <p:sp>
        <p:nvSpPr>
          <p:cNvPr id="2" name="TextBox 1">
            <a:extLst>
              <a:ext uri="{FF2B5EF4-FFF2-40B4-BE49-F238E27FC236}">
                <a16:creationId xmlns:a16="http://schemas.microsoft.com/office/drawing/2014/main" id="{0364517C-8E0C-472E-8EF5-CE08FE2C754D}"/>
              </a:ext>
            </a:extLst>
          </p:cNvPr>
          <p:cNvSpPr txBox="1"/>
          <p:nvPr/>
        </p:nvSpPr>
        <p:spPr>
          <a:xfrm>
            <a:off x="889925" y="951621"/>
            <a:ext cx="10412149" cy="3785652"/>
          </a:xfrm>
          <a:prstGeom prst="rect">
            <a:avLst/>
          </a:prstGeom>
          <a:noFill/>
        </p:spPr>
        <p:txBody>
          <a:bodyPr wrap="square" rtlCol="0">
            <a:spAutoFit/>
          </a:bodyPr>
          <a:lstStyle/>
          <a:p>
            <a:r>
              <a:rPr lang="en-US" sz="6000" b="1" dirty="0">
                <a:solidFill>
                  <a:srgbClr val="FF0000"/>
                </a:solidFill>
                <a:latin typeface="Georgia" panose="02040502050405020303" pitchFamily="18" charset="0"/>
              </a:rPr>
              <a:t>What is the most random question you’ve been asked as a volunteer for the University of Georgia?</a:t>
            </a:r>
          </a:p>
        </p:txBody>
      </p:sp>
    </p:spTree>
    <p:extLst>
      <p:ext uri="{BB962C8B-B14F-4D97-AF65-F5344CB8AC3E}">
        <p14:creationId xmlns:p14="http://schemas.microsoft.com/office/powerpoint/2010/main" val="6475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0" y="5864203"/>
            <a:ext cx="12192000" cy="993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01" name="Shape 101"/>
          <p:cNvPicPr preferRelativeResize="0"/>
          <p:nvPr/>
        </p:nvPicPr>
        <p:blipFill rotWithShape="1">
          <a:blip r:embed="rId3">
            <a:alphaModFix/>
          </a:blip>
          <a:srcRect/>
          <a:stretch/>
        </p:blipFill>
        <p:spPr>
          <a:xfrm>
            <a:off x="661358" y="6103557"/>
            <a:ext cx="4248600" cy="488100"/>
          </a:xfrm>
          <a:prstGeom prst="rect">
            <a:avLst/>
          </a:prstGeom>
          <a:noFill/>
          <a:ln>
            <a:noFill/>
          </a:ln>
        </p:spPr>
      </p:pic>
      <p:sp>
        <p:nvSpPr>
          <p:cNvPr id="2" name="Rectangle 1"/>
          <p:cNvSpPr/>
          <p:nvPr/>
        </p:nvSpPr>
        <p:spPr>
          <a:xfrm>
            <a:off x="1328566" y="1572430"/>
            <a:ext cx="9879761" cy="3416320"/>
          </a:xfrm>
          <a:prstGeom prst="rect">
            <a:avLst/>
          </a:prstGeom>
        </p:spPr>
        <p:txBody>
          <a:bodyPr wrap="square">
            <a:spAutoFit/>
          </a:bodyPr>
          <a:lstStyle/>
          <a:p>
            <a:r>
              <a:rPr lang="en-US" sz="3600" dirty="0">
                <a:latin typeface="Georgia" panose="02040502050405020303" pitchFamily="18" charset="0"/>
              </a:rPr>
              <a:t>   During this Session we will discuss:</a:t>
            </a:r>
          </a:p>
          <a:p>
            <a:endParaRPr lang="en-US" sz="3600" dirty="0">
              <a:latin typeface="Georgia" panose="02040502050405020303" pitchFamily="18" charset="0"/>
            </a:endParaRPr>
          </a:p>
          <a:p>
            <a:pPr marL="457200" indent="-457200">
              <a:buFont typeface="Arial" pitchFamily="34" charset="0"/>
              <a:buChar char="•"/>
            </a:pPr>
            <a:r>
              <a:rPr lang="en-US" sz="3600" dirty="0">
                <a:latin typeface="Georgia" panose="02040502050405020303" pitchFamily="18" charset="0"/>
              </a:rPr>
              <a:t>Role of the Office of Alumni Relations</a:t>
            </a:r>
          </a:p>
          <a:p>
            <a:pPr marL="457200" indent="-457200">
              <a:buFont typeface="Arial" pitchFamily="34" charset="0"/>
              <a:buChar char="•"/>
            </a:pPr>
            <a:r>
              <a:rPr lang="en-US" sz="3600" dirty="0">
                <a:latin typeface="Georgia" panose="02040502050405020303" pitchFamily="18" charset="0"/>
              </a:rPr>
              <a:t>3 Priorities of UGA’s Strategic Plan</a:t>
            </a:r>
          </a:p>
          <a:p>
            <a:pPr marL="457200" indent="-457200">
              <a:buFont typeface="Arial" pitchFamily="34" charset="0"/>
              <a:buChar char="•"/>
            </a:pPr>
            <a:r>
              <a:rPr lang="en-US" sz="3600" dirty="0">
                <a:latin typeface="Georgia" panose="02040502050405020303" pitchFamily="18" charset="0"/>
              </a:rPr>
              <a:t>Random Questions from Alumni</a:t>
            </a:r>
          </a:p>
          <a:p>
            <a:pPr marL="457200" indent="-457200">
              <a:buFont typeface="Arial" pitchFamily="34" charset="0"/>
              <a:buChar char="•"/>
            </a:pPr>
            <a:endParaRPr lang="en-US" sz="3600" dirty="0">
              <a:latin typeface="Georgia" panose="02040502050405020303" pitchFamily="18" charset="0"/>
            </a:endParaRPr>
          </a:p>
        </p:txBody>
      </p:sp>
      <p:sp>
        <p:nvSpPr>
          <p:cNvPr id="3" name="TextBox 2"/>
          <p:cNvSpPr txBox="1"/>
          <p:nvPr/>
        </p:nvSpPr>
        <p:spPr>
          <a:xfrm>
            <a:off x="983672" y="337800"/>
            <a:ext cx="10224655" cy="830997"/>
          </a:xfrm>
          <a:prstGeom prst="rect">
            <a:avLst/>
          </a:prstGeom>
          <a:noFill/>
        </p:spPr>
        <p:txBody>
          <a:bodyPr wrap="square" rtlCol="0">
            <a:spAutoFit/>
          </a:bodyPr>
          <a:lstStyle/>
          <a:p>
            <a:pPr algn="ctr"/>
            <a:r>
              <a:rPr lang="en-US" sz="4800" b="1" dirty="0">
                <a:solidFill>
                  <a:srgbClr val="C00000"/>
                </a:solidFill>
                <a:latin typeface="Georgia" panose="02040502050405020303" pitchFamily="18" charset="0"/>
              </a:rPr>
              <a:t>Discussions Points</a:t>
            </a:r>
          </a:p>
        </p:txBody>
      </p:sp>
    </p:spTree>
    <p:extLst>
      <p:ext uri="{BB962C8B-B14F-4D97-AF65-F5344CB8AC3E}">
        <p14:creationId xmlns:p14="http://schemas.microsoft.com/office/powerpoint/2010/main" val="411308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p:nvPr/>
        </p:nvSpPr>
        <p:spPr>
          <a:xfrm>
            <a:off x="2239116" y="1683011"/>
            <a:ext cx="9888905" cy="4154100"/>
          </a:xfrm>
          <a:prstGeom prst="rect">
            <a:avLst/>
          </a:prstGeom>
          <a:noFill/>
          <a:ln>
            <a:noFill/>
          </a:ln>
        </p:spPr>
        <p:txBody>
          <a:bodyPr lIns="91425" tIns="45700" rIns="91425" bIns="45700" anchor="t" anchorCtr="0">
            <a:noAutofit/>
          </a:bodyPr>
          <a:lstStyle/>
          <a:p>
            <a:endParaRPr lang="en-US" dirty="0"/>
          </a:p>
          <a:p>
            <a:endParaRPr lang="en-US" dirty="0"/>
          </a:p>
          <a:p>
            <a:pPr algn="ctr"/>
            <a:r>
              <a:rPr lang="en-US" sz="4000" b="1" dirty="0">
                <a:latin typeface="Georgia" panose="02040502050405020303" pitchFamily="18" charset="0"/>
              </a:rPr>
              <a:t>For all UGA Graduates to </a:t>
            </a:r>
          </a:p>
          <a:p>
            <a:pPr algn="ctr"/>
            <a:r>
              <a:rPr lang="en-US" sz="4000" b="1" dirty="0">
                <a:latin typeface="Georgia" panose="02040502050405020303" pitchFamily="18" charset="0"/>
              </a:rPr>
              <a:t>become advocates of UGA</a:t>
            </a:r>
          </a:p>
          <a:p>
            <a:endParaRPr lang="en-US" sz="2600" b="1" dirty="0"/>
          </a:p>
        </p:txBody>
      </p:sp>
      <p:pic>
        <p:nvPicPr>
          <p:cNvPr id="4098" name="Picture 2" descr="Image result for uga grad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46095"/>
            <a:ext cx="16550909" cy="9309886"/>
          </a:xfrm>
          <a:prstGeom prst="rect">
            <a:avLst/>
          </a:prstGeom>
          <a:noFill/>
          <a:extLst>
            <a:ext uri="{909E8E84-426E-40DD-AFC4-6F175D3DCCD1}">
              <a14:hiddenFill xmlns:a14="http://schemas.microsoft.com/office/drawing/2010/main">
                <a:solidFill>
                  <a:srgbClr val="FFFFFF"/>
                </a:solidFill>
              </a14:hiddenFill>
            </a:ext>
          </a:extLst>
        </p:spPr>
      </p:pic>
      <p:sp>
        <p:nvSpPr>
          <p:cNvPr id="108" name="Shape 108"/>
          <p:cNvSpPr/>
          <p:nvPr/>
        </p:nvSpPr>
        <p:spPr>
          <a:xfrm>
            <a:off x="0" y="5864203"/>
            <a:ext cx="12192000" cy="993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09" name="Shape 109"/>
          <p:cNvPicPr preferRelativeResize="0"/>
          <p:nvPr/>
        </p:nvPicPr>
        <p:blipFill rotWithShape="1">
          <a:blip r:embed="rId4">
            <a:alphaModFix/>
          </a:blip>
          <a:srcRect/>
          <a:stretch/>
        </p:blipFill>
        <p:spPr>
          <a:xfrm>
            <a:off x="661358" y="6103557"/>
            <a:ext cx="4248600" cy="488100"/>
          </a:xfrm>
          <a:prstGeom prst="rect">
            <a:avLst/>
          </a:prstGeom>
          <a:noFill/>
          <a:ln>
            <a:noFill/>
          </a:ln>
        </p:spPr>
      </p:pic>
      <p:sp>
        <p:nvSpPr>
          <p:cNvPr id="110" name="Shape 110"/>
          <p:cNvSpPr txBox="1"/>
          <p:nvPr/>
        </p:nvSpPr>
        <p:spPr>
          <a:xfrm>
            <a:off x="-512177" y="239299"/>
            <a:ext cx="8701316" cy="83218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Georgia"/>
              <a:buNone/>
            </a:pPr>
            <a:r>
              <a:rPr lang="en-US" sz="6600" b="1" dirty="0">
                <a:solidFill>
                  <a:schemeClr val="bg1"/>
                </a:solidFill>
                <a:latin typeface="Georgia" panose="02040502050405020303" pitchFamily="18" charset="0"/>
                <a:ea typeface="Merriweather Sans"/>
                <a:cs typeface="Merriweather Sans"/>
                <a:sym typeface="Merriweather Sans"/>
              </a:rPr>
              <a:t>What is the Goal?</a:t>
            </a:r>
          </a:p>
        </p:txBody>
      </p:sp>
    </p:spTree>
    <p:extLst>
      <p:ext uri="{BB962C8B-B14F-4D97-AF65-F5344CB8AC3E}">
        <p14:creationId xmlns:p14="http://schemas.microsoft.com/office/powerpoint/2010/main" val="51721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1207162" y="633597"/>
            <a:ext cx="9316500" cy="4421700"/>
          </a:xfrm>
          <a:prstGeom prst="rect">
            <a:avLst/>
          </a:prstGeom>
          <a:noFill/>
          <a:ln>
            <a:noFill/>
          </a:ln>
        </p:spPr>
        <p:txBody>
          <a:bodyPr lIns="91425" tIns="45700" rIns="91425" bIns="45700" anchor="t" anchorCtr="0">
            <a:noAutofit/>
          </a:bodyPr>
          <a:lstStyle/>
          <a:p>
            <a:pPr lvl="0" algn="ctr" rtl="0">
              <a:lnSpc>
                <a:spcPct val="90000"/>
              </a:lnSpc>
              <a:spcBef>
                <a:spcPts val="0"/>
              </a:spcBef>
              <a:buNone/>
            </a:pPr>
            <a:endParaRPr lang="en-US" sz="7200" dirty="0">
              <a:solidFill>
                <a:schemeClr val="dk1"/>
              </a:solidFill>
              <a:latin typeface="Georgia"/>
              <a:ea typeface="Georgia"/>
              <a:cs typeface="Georgia"/>
              <a:sym typeface="Georgia"/>
            </a:endParaRPr>
          </a:p>
        </p:txBody>
      </p:sp>
      <p:sp>
        <p:nvSpPr>
          <p:cNvPr id="132" name="Shape 132"/>
          <p:cNvSpPr/>
          <p:nvPr/>
        </p:nvSpPr>
        <p:spPr>
          <a:xfrm>
            <a:off x="0" y="5864203"/>
            <a:ext cx="12192000" cy="993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a:stretch/>
        </p:blipFill>
        <p:spPr>
          <a:xfrm>
            <a:off x="661358" y="6103557"/>
            <a:ext cx="4248600" cy="488100"/>
          </a:xfrm>
          <a:prstGeom prst="rect">
            <a:avLst/>
          </a:prstGeom>
          <a:noFill/>
          <a:ln>
            <a:noFill/>
          </a:ln>
        </p:spPr>
      </p:pic>
      <p:graphicFrame>
        <p:nvGraphicFramePr>
          <p:cNvPr id="6" name="Chart 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148808372"/>
              </p:ext>
            </p:extLst>
          </p:nvPr>
        </p:nvGraphicFramePr>
        <p:xfrm>
          <a:off x="1780903" y="418011"/>
          <a:ext cx="8630193" cy="5111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148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Shape 132"/>
          <p:cNvSpPr/>
          <p:nvPr/>
        </p:nvSpPr>
        <p:spPr>
          <a:xfrm>
            <a:off x="0" y="5864203"/>
            <a:ext cx="12192000" cy="993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a:stretch/>
        </p:blipFill>
        <p:spPr>
          <a:xfrm>
            <a:off x="661358" y="6103557"/>
            <a:ext cx="4248600" cy="488100"/>
          </a:xfrm>
          <a:prstGeom prst="rect">
            <a:avLst/>
          </a:prstGeom>
          <a:noFill/>
          <a:ln>
            <a:noFill/>
          </a:ln>
        </p:spPr>
      </p:pic>
      <p:pic>
        <p:nvPicPr>
          <p:cNvPr id="1030" name="Picture 6" descr="Image result for question meme">
            <a:extLst>
              <a:ext uri="{FF2B5EF4-FFF2-40B4-BE49-F238E27FC236}">
                <a16:creationId xmlns:a16="http://schemas.microsoft.com/office/drawing/2014/main" id="{C218326F-A59A-4DFA-BDE6-3713F14CA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076301"/>
            <a:ext cx="57150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22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1227640" y="1482646"/>
            <a:ext cx="9591757" cy="3560929"/>
          </a:xfrm>
          <a:prstGeom prst="rect">
            <a:avLst/>
          </a:prstGeom>
          <a:noFill/>
          <a:ln>
            <a:noFill/>
          </a:ln>
        </p:spPr>
        <p:txBody>
          <a:bodyPr lIns="91425" tIns="45700" rIns="91425" bIns="45700" anchor="t" anchorCtr="0">
            <a:noAutofit/>
          </a:bodyPr>
          <a:lstStyle/>
          <a:p>
            <a:pPr lvl="0" algn="ctr">
              <a:lnSpc>
                <a:spcPct val="115000"/>
              </a:lnSpc>
            </a:pPr>
            <a:r>
              <a:rPr lang="en-US" sz="2900" b="1" dirty="0">
                <a:solidFill>
                  <a:schemeClr val="dk1"/>
                </a:solidFill>
                <a:latin typeface="Georgia"/>
                <a:ea typeface="Georgia"/>
                <a:cs typeface="Georgia"/>
                <a:sym typeface="Georgia"/>
              </a:rPr>
              <a:t>Promote Academic Excellence in Teaching and Learning</a:t>
            </a:r>
          </a:p>
          <a:p>
            <a:pPr lvl="0" algn="ctr">
              <a:lnSpc>
                <a:spcPct val="115000"/>
              </a:lnSpc>
            </a:pPr>
            <a:endParaRPr lang="en-US" sz="2900" b="1" dirty="0">
              <a:solidFill>
                <a:schemeClr val="dk1"/>
              </a:solidFill>
              <a:latin typeface="Georgia"/>
              <a:ea typeface="Georgia"/>
              <a:cs typeface="Georgia"/>
              <a:sym typeface="Georgia"/>
            </a:endParaRPr>
          </a:p>
          <a:p>
            <a:pPr lvl="0" algn="ctr">
              <a:lnSpc>
                <a:spcPct val="115000"/>
              </a:lnSpc>
            </a:pPr>
            <a:r>
              <a:rPr lang="en-US" sz="2900" b="1" dirty="0">
                <a:solidFill>
                  <a:schemeClr val="dk1"/>
                </a:solidFill>
                <a:latin typeface="Georgia"/>
                <a:ea typeface="Georgia"/>
                <a:cs typeface="Georgia"/>
                <a:sym typeface="Georgia"/>
              </a:rPr>
              <a:t>Growing Research, Innovation &amp; Entrepreneurship</a:t>
            </a:r>
          </a:p>
          <a:p>
            <a:pPr lvl="0" algn="ctr">
              <a:lnSpc>
                <a:spcPct val="115000"/>
              </a:lnSpc>
            </a:pPr>
            <a:endParaRPr lang="en-US" sz="2900" b="1" dirty="0">
              <a:solidFill>
                <a:schemeClr val="dk1"/>
              </a:solidFill>
              <a:latin typeface="Georgia"/>
              <a:ea typeface="Georgia"/>
              <a:cs typeface="Georgia"/>
              <a:sym typeface="Georgia"/>
            </a:endParaRPr>
          </a:p>
          <a:p>
            <a:pPr lvl="0" algn="ctr">
              <a:lnSpc>
                <a:spcPct val="115000"/>
              </a:lnSpc>
            </a:pPr>
            <a:r>
              <a:rPr lang="en-US" sz="2900" b="1" dirty="0">
                <a:solidFill>
                  <a:schemeClr val="dk1"/>
                </a:solidFill>
                <a:latin typeface="Georgia"/>
                <a:ea typeface="Georgia"/>
                <a:cs typeface="Georgia"/>
                <a:sym typeface="Georgia"/>
              </a:rPr>
              <a:t>Strengthening Partnerships with Communities Across Georgia and Around the World</a:t>
            </a:r>
          </a:p>
          <a:p>
            <a:pPr lvl="0" algn="ctr" rtl="0">
              <a:lnSpc>
                <a:spcPct val="90000"/>
              </a:lnSpc>
              <a:spcBef>
                <a:spcPts val="0"/>
              </a:spcBef>
              <a:buNone/>
            </a:pPr>
            <a:endParaRPr lang="en-US" sz="2900" b="1" dirty="0">
              <a:solidFill>
                <a:schemeClr val="dk1"/>
              </a:solidFill>
              <a:latin typeface="Georgia"/>
              <a:ea typeface="Georgia"/>
              <a:cs typeface="Georgia"/>
              <a:sym typeface="Georgia"/>
            </a:endParaRPr>
          </a:p>
          <a:p>
            <a:pPr lvl="0" algn="ctr" rtl="0">
              <a:lnSpc>
                <a:spcPct val="90000"/>
              </a:lnSpc>
              <a:spcBef>
                <a:spcPts val="0"/>
              </a:spcBef>
              <a:buNone/>
            </a:pPr>
            <a:endParaRPr lang="en-US" sz="3200" b="1" dirty="0">
              <a:solidFill>
                <a:schemeClr val="dk1"/>
              </a:solidFill>
              <a:latin typeface="Georgia"/>
              <a:ea typeface="Georgia"/>
              <a:cs typeface="Georgia"/>
              <a:sym typeface="Georgia"/>
            </a:endParaRPr>
          </a:p>
        </p:txBody>
      </p:sp>
      <p:sp>
        <p:nvSpPr>
          <p:cNvPr id="132" name="Shape 132"/>
          <p:cNvSpPr/>
          <p:nvPr/>
        </p:nvSpPr>
        <p:spPr>
          <a:xfrm>
            <a:off x="0" y="5864203"/>
            <a:ext cx="12192000" cy="993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a:stretch/>
        </p:blipFill>
        <p:spPr>
          <a:xfrm>
            <a:off x="661358" y="6103557"/>
            <a:ext cx="4248600" cy="488100"/>
          </a:xfrm>
          <a:prstGeom prst="rect">
            <a:avLst/>
          </a:prstGeom>
          <a:noFill/>
          <a:ln>
            <a:noFill/>
          </a:ln>
        </p:spPr>
      </p:pic>
      <p:sp>
        <p:nvSpPr>
          <p:cNvPr id="134" name="Shape 134"/>
          <p:cNvSpPr txBox="1"/>
          <p:nvPr/>
        </p:nvSpPr>
        <p:spPr>
          <a:xfrm>
            <a:off x="1023663" y="0"/>
            <a:ext cx="10276800" cy="1653812"/>
          </a:xfrm>
          <a:prstGeom prst="rect">
            <a:avLst/>
          </a:prstGeom>
          <a:noFill/>
          <a:ln>
            <a:noFill/>
          </a:ln>
        </p:spPr>
        <p:txBody>
          <a:bodyPr lIns="91425" tIns="45700" rIns="91425" bIns="45700" anchor="ctr" anchorCtr="0">
            <a:noAutofit/>
          </a:bodyPr>
          <a:lstStyle/>
          <a:p>
            <a:pPr lvl="0" algn="ctr">
              <a:lnSpc>
                <a:spcPct val="90000"/>
              </a:lnSpc>
            </a:pPr>
            <a:r>
              <a:rPr lang="en-US" sz="6000" b="1" dirty="0">
                <a:solidFill>
                  <a:schemeClr val="dk1"/>
                </a:solidFill>
                <a:latin typeface="Georgia"/>
                <a:ea typeface="Georgia"/>
                <a:cs typeface="Georgia"/>
                <a:sym typeface="Georgia"/>
              </a:rPr>
              <a:t>2025 Strategic Plan</a:t>
            </a:r>
            <a:endParaRPr lang="en-US" sz="3600" b="1"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274527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1437750" y="358775"/>
            <a:ext cx="9316500" cy="5413871"/>
          </a:xfrm>
          <a:prstGeom prst="rect">
            <a:avLst/>
          </a:prstGeom>
          <a:noFill/>
          <a:ln>
            <a:noFill/>
          </a:ln>
        </p:spPr>
        <p:txBody>
          <a:bodyPr lIns="91425" tIns="45700" rIns="91425" bIns="45700" anchor="t" anchorCtr="0">
            <a:noAutofit/>
          </a:bodyPr>
          <a:lstStyle/>
          <a:p>
            <a:pPr lvl="0" algn="ctr">
              <a:lnSpc>
                <a:spcPct val="115000"/>
              </a:lnSpc>
            </a:pPr>
            <a:r>
              <a:rPr lang="en-US" sz="2400" b="1" dirty="0">
                <a:solidFill>
                  <a:srgbClr val="FF0000"/>
                </a:solidFill>
                <a:latin typeface="Georgia"/>
                <a:ea typeface="Georgia"/>
                <a:cs typeface="Georgia"/>
                <a:sym typeface="Georgia"/>
              </a:rPr>
              <a:t>Promote Academic Excellence in Teaching and Learning</a:t>
            </a:r>
          </a:p>
          <a:p>
            <a:pPr lvl="0" algn="ctr" rtl="0">
              <a:lnSpc>
                <a:spcPct val="90000"/>
              </a:lnSpc>
              <a:spcBef>
                <a:spcPts val="0"/>
              </a:spcBef>
              <a:buNone/>
            </a:pPr>
            <a:endParaRPr lang="en-US" sz="2000" b="1" dirty="0">
              <a:solidFill>
                <a:schemeClr val="dk1"/>
              </a:solidFill>
              <a:latin typeface="Georgia"/>
              <a:ea typeface="Georgia"/>
              <a:cs typeface="Georgia"/>
              <a:sym typeface="Georgia"/>
            </a:endParaRPr>
          </a:p>
          <a:p>
            <a:pPr lvl="0" algn="ctr">
              <a:lnSpc>
                <a:spcPct val="90000"/>
              </a:lnSpc>
            </a:pPr>
            <a:r>
              <a:rPr lang="en-US" dirty="0"/>
              <a:t>Promote Academic access and success for all students with particular consideration for underrepresented, rural, first-generation, and other underserved students. </a:t>
            </a:r>
          </a:p>
          <a:p>
            <a:pPr lvl="0" algn="ctr">
              <a:lnSpc>
                <a:spcPct val="90000"/>
              </a:lnSpc>
            </a:pPr>
            <a:endParaRPr lang="en-US" sz="2000" b="1" dirty="0">
              <a:solidFill>
                <a:schemeClr val="dk1"/>
              </a:solidFill>
              <a:latin typeface="Georgia"/>
              <a:ea typeface="Georgia"/>
              <a:cs typeface="Georgia"/>
              <a:sym typeface="Georgia"/>
            </a:endParaRPr>
          </a:p>
          <a:p>
            <a:pPr lvl="0" algn="ctr">
              <a:lnSpc>
                <a:spcPct val="90000"/>
              </a:lnSpc>
            </a:pPr>
            <a:endParaRPr lang="en-US" sz="2000" b="1" dirty="0">
              <a:solidFill>
                <a:schemeClr val="dk1"/>
              </a:solidFill>
              <a:latin typeface="Georgia"/>
              <a:ea typeface="Georgia"/>
              <a:cs typeface="Georgia"/>
              <a:sym typeface="Georgia"/>
            </a:endParaRPr>
          </a:p>
          <a:p>
            <a:pPr lvl="0" algn="ctr">
              <a:lnSpc>
                <a:spcPct val="90000"/>
              </a:lnSpc>
            </a:pPr>
            <a:endParaRPr lang="en-US" sz="2000" b="1" dirty="0">
              <a:solidFill>
                <a:schemeClr val="dk1"/>
              </a:solidFill>
              <a:latin typeface="Georgia"/>
              <a:ea typeface="Georgia"/>
              <a:cs typeface="Georgia"/>
              <a:sym typeface="Georgia"/>
            </a:endParaRPr>
          </a:p>
          <a:p>
            <a:pPr lvl="0" algn="ctr">
              <a:lnSpc>
                <a:spcPct val="90000"/>
              </a:lnSpc>
            </a:pPr>
            <a:endParaRPr lang="en-US" sz="2000" b="1" dirty="0">
              <a:solidFill>
                <a:schemeClr val="dk1"/>
              </a:solidFill>
              <a:latin typeface="Georgia"/>
              <a:ea typeface="Georgia"/>
              <a:cs typeface="Georgia"/>
              <a:sym typeface="Georgia"/>
            </a:endParaRPr>
          </a:p>
          <a:p>
            <a:pPr lvl="0" algn="ctr">
              <a:lnSpc>
                <a:spcPct val="90000"/>
              </a:lnSpc>
            </a:pPr>
            <a:endParaRPr lang="en-US" sz="2000" b="1" dirty="0">
              <a:solidFill>
                <a:schemeClr val="dk1"/>
              </a:solidFill>
              <a:latin typeface="Georgia"/>
              <a:ea typeface="Georgia"/>
              <a:cs typeface="Georgia"/>
              <a:sym typeface="Georgia"/>
            </a:endParaRPr>
          </a:p>
          <a:p>
            <a:pPr lvl="0" algn="ctr">
              <a:lnSpc>
                <a:spcPct val="90000"/>
              </a:lnSpc>
            </a:pPr>
            <a:r>
              <a:rPr lang="en-US" sz="4800" b="1" dirty="0">
                <a:solidFill>
                  <a:srgbClr val="FF0000"/>
                </a:solidFill>
                <a:latin typeface="Georgia"/>
                <a:ea typeface="Georgia"/>
                <a:cs typeface="Georgia"/>
                <a:sym typeface="Georgia"/>
              </a:rPr>
              <a:t>Scholarships &amp; Tuition</a:t>
            </a:r>
          </a:p>
          <a:p>
            <a:pPr lvl="0" algn="ctr" rtl="0">
              <a:lnSpc>
                <a:spcPct val="90000"/>
              </a:lnSpc>
              <a:spcBef>
                <a:spcPts val="0"/>
              </a:spcBef>
              <a:buNone/>
            </a:pPr>
            <a:endParaRPr lang="en-US" sz="2000" b="1" dirty="0">
              <a:solidFill>
                <a:schemeClr val="dk1"/>
              </a:solidFill>
              <a:latin typeface="Georgia"/>
              <a:ea typeface="Georgia"/>
              <a:cs typeface="Georgia"/>
              <a:sym typeface="Georgia"/>
            </a:endParaRPr>
          </a:p>
          <a:p>
            <a:pPr lvl="0" algn="ctr" rtl="0">
              <a:lnSpc>
                <a:spcPct val="90000"/>
              </a:lnSpc>
              <a:spcBef>
                <a:spcPts val="0"/>
              </a:spcBef>
              <a:buNone/>
            </a:pPr>
            <a:endParaRPr lang="en-US" sz="2000" b="1" dirty="0">
              <a:solidFill>
                <a:schemeClr val="dk1"/>
              </a:solidFill>
              <a:latin typeface="Georgia"/>
              <a:ea typeface="Georgia"/>
              <a:cs typeface="Georgia"/>
              <a:sym typeface="Georgia"/>
            </a:endParaRPr>
          </a:p>
          <a:p>
            <a:pPr lvl="0" algn="ctr" rtl="0">
              <a:lnSpc>
                <a:spcPct val="90000"/>
              </a:lnSpc>
              <a:spcBef>
                <a:spcPts val="0"/>
              </a:spcBef>
              <a:buNone/>
            </a:pPr>
            <a:endParaRPr lang="en-US" sz="2000" b="1" dirty="0">
              <a:solidFill>
                <a:schemeClr val="dk1"/>
              </a:solidFill>
              <a:latin typeface="Georgia"/>
              <a:ea typeface="Georgia"/>
              <a:cs typeface="Georgia"/>
              <a:sym typeface="Georgia"/>
            </a:endParaRPr>
          </a:p>
          <a:p>
            <a:pPr lvl="0" algn="ctr" rtl="0">
              <a:lnSpc>
                <a:spcPct val="90000"/>
              </a:lnSpc>
              <a:spcBef>
                <a:spcPts val="0"/>
              </a:spcBef>
              <a:buNone/>
            </a:pPr>
            <a:endParaRPr lang="en-US" sz="2000" b="1" dirty="0">
              <a:solidFill>
                <a:schemeClr val="dk1"/>
              </a:solidFill>
              <a:latin typeface="Georgia"/>
              <a:ea typeface="Georgia"/>
              <a:cs typeface="Georgia"/>
              <a:sym typeface="Georgia"/>
            </a:endParaRPr>
          </a:p>
        </p:txBody>
      </p:sp>
      <p:sp>
        <p:nvSpPr>
          <p:cNvPr id="132" name="Shape 132"/>
          <p:cNvSpPr/>
          <p:nvPr/>
        </p:nvSpPr>
        <p:spPr>
          <a:xfrm>
            <a:off x="0" y="5864203"/>
            <a:ext cx="12192000" cy="993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a:stretch/>
        </p:blipFill>
        <p:spPr>
          <a:xfrm>
            <a:off x="661358" y="6103557"/>
            <a:ext cx="4248600" cy="488100"/>
          </a:xfrm>
          <a:prstGeom prst="rect">
            <a:avLst/>
          </a:prstGeom>
          <a:noFill/>
          <a:ln>
            <a:noFill/>
          </a:ln>
        </p:spPr>
      </p:pic>
    </p:spTree>
    <p:extLst>
      <p:ext uri="{BB962C8B-B14F-4D97-AF65-F5344CB8AC3E}">
        <p14:creationId xmlns:p14="http://schemas.microsoft.com/office/powerpoint/2010/main" val="2889132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Shape 132"/>
          <p:cNvSpPr/>
          <p:nvPr/>
        </p:nvSpPr>
        <p:spPr>
          <a:xfrm>
            <a:off x="0" y="5864203"/>
            <a:ext cx="12192000" cy="993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a:stretch/>
        </p:blipFill>
        <p:spPr>
          <a:xfrm>
            <a:off x="661358" y="6103557"/>
            <a:ext cx="4248600" cy="488100"/>
          </a:xfrm>
          <a:prstGeom prst="rect">
            <a:avLst/>
          </a:prstGeom>
          <a:noFill/>
          <a:ln>
            <a:noFill/>
          </a:ln>
        </p:spPr>
      </p:pic>
      <p:pic>
        <p:nvPicPr>
          <p:cNvPr id="1030" name="Picture 6" descr="Image result for question meme">
            <a:extLst>
              <a:ext uri="{FF2B5EF4-FFF2-40B4-BE49-F238E27FC236}">
                <a16:creationId xmlns:a16="http://schemas.microsoft.com/office/drawing/2014/main" id="{C218326F-A59A-4DFA-BDE6-3713F14CA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076301"/>
            <a:ext cx="57150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69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583</Words>
  <Application>Microsoft Office PowerPoint</Application>
  <PresentationFormat>Widescreen</PresentationFormat>
  <Paragraphs>74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Georgia</vt:lpstr>
      <vt:lpstr>Merriweather Sans</vt:lpstr>
      <vt:lpstr>Office Theme</vt:lpstr>
      <vt:lpstr>What’s Happening at UGA:  Additional Information to Know When Talking with Alumni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Ally Howard</dc:creator>
  <cp:lastModifiedBy>Frances D. Beusse</cp:lastModifiedBy>
  <cp:revision>46</cp:revision>
  <dcterms:created xsi:type="dcterms:W3CDTF">2019-01-31T18:43:45Z</dcterms:created>
  <dcterms:modified xsi:type="dcterms:W3CDTF">2020-02-24T17:20:22Z</dcterms:modified>
</cp:coreProperties>
</file>