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72" r:id="rId5"/>
    <p:sldId id="261" r:id="rId6"/>
    <p:sldId id="273" r:id="rId7"/>
    <p:sldId id="268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71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8" autoAdjust="0"/>
    <p:restoredTop sz="94937" autoAdjust="0"/>
  </p:normalViewPr>
  <p:slideViewPr>
    <p:cSldViewPr snapToGrid="0">
      <p:cViewPr varScale="1">
        <p:scale>
          <a:sx n="88" d="100"/>
          <a:sy n="88" d="100"/>
        </p:scale>
        <p:origin x="51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the tone that this is a safe space and open for folks to ask any question without judgement. Don’t wait until the end, feel welcome to ask questions as you think of them!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All communication and networking and connections HAVE to be genuine in order for this to work successfully. </a:t>
            </a: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5245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Have them share program/event examples. 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84638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4504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Who is chapter and this particular officer communicating with? – ask group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2694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6499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 floor for full </a:t>
            </a:r>
            <a:r>
              <a:rPr lang="en-US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q&amp;a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Ask group what their thoughts are… what do they think this position is? Before that, ask if there are any representatives or chapter who have reps in the room – don’t answer this question… yet 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1. Make sure events are inclusive, and 2. propose events specifically for affinity groups. </a:t>
            </a:r>
            <a:endParaRPr dirty="0"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Based on the previous discussion – why would a chapter want this position? If you are </a:t>
            </a:r>
            <a:r>
              <a:rPr lang="en-US" dirty="0" err="1"/>
              <a:t>loking</a:t>
            </a:r>
            <a:r>
              <a:rPr lang="en-US" dirty="0"/>
              <a:t> around at your events and are seeing the same people, in the same demographics… there’s work to do. 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760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What are those steps. How do we have the conversation about affinity reps and how many we can sustain?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3155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</a:t>
            </a:r>
            <a:r>
              <a:rPr lang="en-US" sz="1200" dirty="0">
                <a:solidFill>
                  <a:schemeClr val="dk1"/>
                </a:solidFill>
                <a:highlight>
                  <a:srgbClr val="FFFF00"/>
                </a:highlight>
                <a:latin typeface="Georgia"/>
                <a:ea typeface="Georgia"/>
                <a:cs typeface="Georgia"/>
                <a:sym typeface="Georgia"/>
              </a:rPr>
              <a:t>Events, can be submitted to the chapters office through grant funding request, for some of the more involved programs. Chapters have a certain number and amount they can request each year. 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0560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Okay you have this person on the chapter board – what is needed from the other officers? Important that it doesn’t become a “them” or “they do” thing. Every officer and program needs support. </a:t>
            </a:r>
            <a:endParaRPr dirty="0"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634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B2737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22878" y="4697551"/>
            <a:ext cx="4065300" cy="13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1791000" y="1521068"/>
            <a:ext cx="8610000" cy="101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r>
              <a:rPr lang="en-US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Affinity Programming in Your Chapter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916700" y="2821334"/>
            <a:ext cx="8358600" cy="4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r>
              <a:rPr lang="en-US" sz="28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From ‘what is it?’ to ‘we’ve got that!’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9469" y="654035"/>
            <a:ext cx="203199" cy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55342" y="654035"/>
            <a:ext cx="203199" cy="24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2196742" y="4133217"/>
            <a:ext cx="8358600" cy="5811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Realenn Watters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Associate Director of Outreach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Alumni Relations</a:t>
            </a:r>
          </a:p>
          <a:p>
            <a:pPr algn="ctr">
              <a:lnSpc>
                <a:spcPct val="115000"/>
              </a:lnSpc>
              <a:buClr>
                <a:schemeClr val="lt1"/>
              </a:buClr>
            </a:pPr>
            <a:endParaRPr lang="en-US" i="1" dirty="0">
              <a:solidFill>
                <a:schemeClr val="tx1"/>
              </a:solidFill>
              <a:highlight>
                <a:srgbClr val="FFFF00"/>
              </a:highlight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endParaRPr lang="en-US" i="1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873125" y="1206100"/>
            <a:ext cx="9316500" cy="442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All chapter leaders should be invested in affinity event success: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Share the event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Attend the event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Staff the event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Welcome/greet attendees (and connect with them during the event)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Send post-event follow up to attendees 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Invite them to the next event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Encourage them to join chapter communication tools (listserv, follow social media)</a:t>
            </a:r>
          </a:p>
        </p:txBody>
      </p:sp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Event Execution</a:t>
            </a:r>
          </a:p>
        </p:txBody>
      </p:sp>
    </p:spTree>
    <p:extLst>
      <p:ext uri="{BB962C8B-B14F-4D97-AF65-F5344CB8AC3E}">
        <p14:creationId xmlns:p14="http://schemas.microsoft.com/office/powerpoint/2010/main" val="95117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49360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should we do?</a:t>
            </a:r>
          </a:p>
        </p:txBody>
      </p:sp>
    </p:spTree>
    <p:extLst>
      <p:ext uri="{BB962C8B-B14F-4D97-AF65-F5344CB8AC3E}">
        <p14:creationId xmlns:p14="http://schemas.microsoft.com/office/powerpoint/2010/main" val="287453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873125" y="1206100"/>
            <a:ext cx="9316500" cy="442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Get the creative juices flowing! 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endParaRPr lang="en-US"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Women’s history month event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Desegregation anniversary event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Networking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Dinner with a dozen dawgs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Women of UGA lunch groups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Pride Nights (LGBTQIA+)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Mentorship Mondays (on a smaller/quarterly scale)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Welcome to the city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Book Club (Charlotte)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Lunar New Year Celebration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Diwali Dinner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Think about local events you can join in on!</a:t>
            </a:r>
          </a:p>
        </p:txBody>
      </p:sp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Program Examples</a:t>
            </a:r>
          </a:p>
        </p:txBody>
      </p:sp>
    </p:spTree>
    <p:extLst>
      <p:ext uri="{BB962C8B-B14F-4D97-AF65-F5344CB8AC3E}">
        <p14:creationId xmlns:p14="http://schemas.microsoft.com/office/powerpoint/2010/main" val="3392848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49360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Who do we talk to?</a:t>
            </a:r>
          </a:p>
        </p:txBody>
      </p:sp>
    </p:spTree>
    <p:extLst>
      <p:ext uri="{BB962C8B-B14F-4D97-AF65-F5344CB8AC3E}">
        <p14:creationId xmlns:p14="http://schemas.microsoft.com/office/powerpoint/2010/main" val="344700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702450" y="1735425"/>
            <a:ext cx="6405300" cy="37907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Internally</a:t>
            </a:r>
          </a:p>
          <a:p>
            <a:pPr lvl="0">
              <a:lnSpc>
                <a:spcPct val="115000"/>
              </a:lnSpc>
            </a:pPr>
            <a:r>
              <a:rPr lang="en-US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Chapter board should be communicating throughout ALL event planning timelines. 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‘</a:t>
            </a:r>
            <a:r>
              <a:rPr lang="en-US" sz="1800" b="1" dirty="0" err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Associationally</a:t>
            </a: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’</a:t>
            </a:r>
          </a:p>
          <a:p>
            <a:pPr lvl="0">
              <a:lnSpc>
                <a:spcPct val="115000"/>
              </a:lnSpc>
            </a:pPr>
            <a:r>
              <a:rPr lang="en-US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Communicate regularly with affinity council leadership via listserv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Stay current on initiatives, marketing campaigns, signature events, fundraising goals, etc. </a:t>
            </a:r>
          </a:p>
          <a:p>
            <a:pPr>
              <a:lnSpc>
                <a:spcPct val="115000"/>
              </a:lnSpc>
            </a:pPr>
            <a:r>
              <a:rPr lang="en-US" sz="1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Will be connected to other chapter level affinity representatives for additional support. </a:t>
            </a:r>
          </a:p>
          <a:p>
            <a:pPr>
              <a:lnSpc>
                <a:spcPct val="115000"/>
              </a:lnSpc>
            </a:pP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Locally/Externally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Ensure that chapter volunteers are equipped to share the story and provide guidance to new and established attendees.</a:t>
            </a:r>
          </a:p>
          <a:p>
            <a:pPr>
              <a:lnSpc>
                <a:spcPct val="115000"/>
              </a:lnSpc>
            </a:pPr>
            <a:endParaRPr lang="en-US" sz="20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0" name="Shape 190"/>
          <p:cNvSpPr txBox="1"/>
          <p:nvPr/>
        </p:nvSpPr>
        <p:spPr>
          <a:xfrm>
            <a:off x="339899" y="249700"/>
            <a:ext cx="110661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Communication is Key!</a:t>
            </a:r>
          </a:p>
        </p:txBody>
      </p:sp>
      <p:sp>
        <p:nvSpPr>
          <p:cNvPr id="191" name="Shape 191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157A74-70E5-41AE-B354-56D769D8F1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750" y="1735425"/>
            <a:ext cx="4868760" cy="348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31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B2737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3392" y="4895417"/>
            <a:ext cx="4065300" cy="13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/>
        </p:nvSpPr>
        <p:spPr>
          <a:xfrm>
            <a:off x="3479325" y="1362437"/>
            <a:ext cx="5363400" cy="973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r>
              <a:rPr lang="en-US" sz="4400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That’s All Folks!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Georgia"/>
              <a:buNone/>
            </a:pPr>
            <a:endParaRPr lang="en-US" sz="2000" i="1" dirty="0">
              <a:solidFill>
                <a:schemeClr val="tx1"/>
              </a:solidFill>
              <a:highlight>
                <a:srgbClr val="FFFF00"/>
              </a:highlight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02021" y="763002"/>
            <a:ext cx="203199" cy="247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95327" y="763002"/>
            <a:ext cx="203199" cy="2476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1981725" y="3551424"/>
            <a:ext cx="8358600" cy="451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Realenn Watters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Associate Director of Outreach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Alumni Relations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endParaRPr i="1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rwatters@uga.edu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Font typeface="Georgia"/>
              <a:buNone/>
            </a:pPr>
            <a:r>
              <a:rPr lang="en-US" i="1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404.814.8820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49360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</a:t>
            </a:r>
            <a:r>
              <a:rPr lang="en-US" sz="6000" i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</a:t>
            </a: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an ‘affinity rep’?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793750" y="1351950"/>
            <a:ext cx="7842300" cy="4154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Member of chapter leadership board who actively represents the mission and goals of a particular affinity or identity group. 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Also includes identity groups popular for a local chapter area</a:t>
            </a:r>
          </a:p>
          <a:p>
            <a:pPr marL="457200" lvl="0">
              <a:lnSpc>
                <a:spcPct val="90000"/>
              </a:lnSpc>
            </a:pPr>
            <a:endParaRPr lang="en-US"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90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 able to support affinity councils outside of Atlanta, however, affinity programming is important for university engagement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Also helps not to segment out smaller affinity populations – more inclusive for more impact</a:t>
            </a:r>
          </a:p>
          <a:p>
            <a:pPr marL="457200" lvl="0">
              <a:lnSpc>
                <a:spcPct val="90000"/>
              </a:lnSpc>
            </a:pPr>
            <a:endParaRPr lang="en-US"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90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Includes but not limited to – 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Black Alumni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Women of UGA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Young Alumni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LGBTQIA+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Veterans</a:t>
            </a:r>
          </a:p>
          <a:p>
            <a:pPr marL="457200" lvl="0">
              <a:lnSpc>
                <a:spcPct val="90000"/>
              </a:lnSpc>
            </a:pPr>
            <a:endParaRPr lang="en-US"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What is an affinity representative?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49360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Why would we want one… 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or more?</a:t>
            </a:r>
          </a:p>
        </p:txBody>
      </p:sp>
    </p:spTree>
    <p:extLst>
      <p:ext uri="{BB962C8B-B14F-4D97-AF65-F5344CB8AC3E}">
        <p14:creationId xmlns:p14="http://schemas.microsoft.com/office/powerpoint/2010/main" val="285909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873125" y="1206100"/>
            <a:ext cx="9316500" cy="4421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Here are a few to get us started: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Reaching new groups of alumni for engagement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Different leadership perspectives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Fresh volunteers in the network</a:t>
            </a:r>
          </a:p>
          <a:p>
            <a:pPr marL="914400" lvl="0" indent="-381000">
              <a:lnSpc>
                <a:spcPct val="115000"/>
              </a:lnSpc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Enhanced/Enriched/More robust chapter programming</a:t>
            </a:r>
          </a:p>
          <a:p>
            <a:pPr marL="9144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Char char="●"/>
            </a:pPr>
            <a:r>
              <a:rPr lang="en-US" sz="24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______________________(feel free to share!)</a:t>
            </a:r>
          </a:p>
        </p:txBody>
      </p:sp>
      <p:sp>
        <p:nvSpPr>
          <p:cNvPr id="132" name="Shape 132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Shape 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Benefits of having an affinity rep: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49360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do we even do this?</a:t>
            </a:r>
          </a:p>
        </p:txBody>
      </p:sp>
    </p:spTree>
    <p:extLst>
      <p:ext uri="{BB962C8B-B14F-4D97-AF65-F5344CB8AC3E}">
        <p14:creationId xmlns:p14="http://schemas.microsoft.com/office/powerpoint/2010/main" val="2768666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661358" y="1305228"/>
            <a:ext cx="6405300" cy="37907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Talk it out </a:t>
            </a:r>
          </a:p>
          <a:p>
            <a:pPr lvl="0">
              <a:lnSpc>
                <a:spcPct val="115000"/>
              </a:lnSpc>
            </a:pPr>
            <a:r>
              <a:rPr lang="en-US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Must have open and honest conversation regarding affinity programming all board members are not familiar with</a:t>
            </a:r>
          </a:p>
          <a:p>
            <a:pPr lvl="0">
              <a:lnSpc>
                <a:spcPct val="115000"/>
              </a:lnSpc>
            </a:pPr>
            <a:r>
              <a:rPr lang="en-US" sz="2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r>
              <a:rPr lang="en-US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What does everyone see as pros and cons?</a:t>
            </a:r>
            <a:endParaRPr lang="en-US" sz="20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lnSpc>
                <a:spcPct val="115000"/>
              </a:lnSpc>
            </a:pP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Treat it like Tapas</a:t>
            </a:r>
          </a:p>
          <a:p>
            <a:pPr lvl="0">
              <a:lnSpc>
                <a:spcPct val="115000"/>
              </a:lnSpc>
            </a:pPr>
            <a:r>
              <a:rPr lang="en-US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Don’t eat the whole elephant. Don’t feel pressured to have 4 affinity representatives! Start small and start with one AWESOME event. </a:t>
            </a:r>
          </a:p>
          <a:p>
            <a:pPr>
              <a:lnSpc>
                <a:spcPct val="115000"/>
              </a:lnSpc>
            </a:pP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>
              <a:lnSpc>
                <a:spcPct val="115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Turn it into Family</a:t>
            </a:r>
          </a:p>
          <a:p>
            <a:pPr>
              <a:lnSpc>
                <a:spcPct val="115000"/>
              </a:lnSpc>
            </a:pPr>
            <a:r>
              <a:rPr lang="en-US" sz="16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Objective is to include affinity programming in with chapter programs</a:t>
            </a:r>
          </a:p>
          <a:p>
            <a:pPr>
              <a:lnSpc>
                <a:spcPct val="115000"/>
              </a:lnSpc>
            </a:pPr>
            <a:endParaRPr lang="en-US" sz="20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0" name="Shape 190"/>
          <p:cNvSpPr txBox="1"/>
          <p:nvPr/>
        </p:nvSpPr>
        <p:spPr>
          <a:xfrm>
            <a:off x="339899" y="249700"/>
            <a:ext cx="110661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Cape </a:t>
            </a:r>
            <a:r>
              <a:rPr lang="en-US" sz="4387" b="1" i="1" u="sng" dirty="0">
                <a:solidFill>
                  <a:schemeClr val="tx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NO</a:t>
            </a:r>
            <a:r>
              <a:rPr lang="en-US" sz="4387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 Fear</a:t>
            </a:r>
          </a:p>
        </p:txBody>
      </p:sp>
      <p:sp>
        <p:nvSpPr>
          <p:cNvPr id="191" name="Shape 191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20113A4-82F9-419A-B43D-9C21C1ABDE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069" y="1331843"/>
            <a:ext cx="4911781" cy="368383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25555" y="994141"/>
            <a:ext cx="9791151" cy="44525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90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Request a heat map/demographics of alumni in area to ascertain what affinity programming is a best fit for the chapter-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Gender, race/ethnicity, age breakdown, etc. </a:t>
            </a:r>
          </a:p>
          <a:p>
            <a:pPr marL="457200" lvl="0">
              <a:lnSpc>
                <a:spcPct val="90000"/>
              </a:lnSpc>
            </a:pPr>
            <a:r>
              <a:rPr lang="en-US" sz="18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 non-recorded UGA groups, the chapter board and prospective affinity rep must agree the representation is mutually beneficial for the chapter and group. </a:t>
            </a:r>
          </a:p>
          <a:p>
            <a:pPr marL="457200" lvl="0">
              <a:lnSpc>
                <a:spcPct val="90000"/>
              </a:lnSpc>
            </a:pPr>
            <a:endParaRPr lang="en-US"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>
              <a:lnSpc>
                <a:spcPct val="90000"/>
              </a:lnSpc>
            </a:pPr>
            <a:endParaRPr lang="en-US" sz="18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90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Chapter board agrees/approves addition of position</a:t>
            </a:r>
          </a:p>
          <a:p>
            <a:pPr lvl="0">
              <a:lnSpc>
                <a:spcPct val="90000"/>
              </a:lnSpc>
            </a:pP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90000"/>
              </a:lnSpc>
            </a:pP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90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Representative proposes an event for affinity committee to take lead on and/or take lead on one established chapter event; sharing how this affinity group can help improve outcomes.</a:t>
            </a:r>
          </a:p>
          <a:p>
            <a:pPr lvl="0">
              <a:lnSpc>
                <a:spcPct val="90000"/>
              </a:lnSpc>
            </a:pP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90000"/>
              </a:lnSpc>
            </a:pPr>
            <a:endParaRPr lang="en-US" sz="1800" b="1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lvl="0">
              <a:lnSpc>
                <a:spcPct val="90000"/>
              </a:lnSpc>
            </a:pPr>
            <a:r>
              <a:rPr lang="en-US" sz="1800" b="1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Affinity programming follows the same established chapter rules and timeline requirements for planning. </a:t>
            </a:r>
          </a:p>
          <a:p>
            <a:pPr marL="457200" lvl="0">
              <a:lnSpc>
                <a:spcPct val="90000"/>
              </a:lnSpc>
            </a:pPr>
            <a:endParaRPr lang="en-US" sz="2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0" y="5864203"/>
            <a:ext cx="12192000" cy="993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1358" y="6103557"/>
            <a:ext cx="4248600" cy="4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339907" y="24969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3200" b="1" dirty="0">
                <a:solidFill>
                  <a:srgbClr val="BB2737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75361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864203"/>
            <a:ext cx="12192000" cy="993900"/>
            <a:chOff x="0" y="5864203"/>
            <a:chExt cx="12192000" cy="993900"/>
          </a:xfrm>
        </p:grpSpPr>
        <p:sp>
          <p:nvSpPr>
            <p:cNvPr id="100" name="Shape 100"/>
            <p:cNvSpPr/>
            <p:nvPr/>
          </p:nvSpPr>
          <p:spPr>
            <a:xfrm>
              <a:off x="0" y="5864203"/>
              <a:ext cx="12192000" cy="9939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1" name="Shape 10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61358" y="6103557"/>
              <a:ext cx="4248600" cy="4881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Shape 102"/>
          <p:cNvSpPr txBox="1"/>
          <p:nvPr/>
        </p:nvSpPr>
        <p:spPr>
          <a:xfrm>
            <a:off x="957600" y="2493600"/>
            <a:ext cx="10276800" cy="95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Georgia"/>
              <a:buNone/>
            </a:pPr>
            <a:r>
              <a:rPr lang="en-US" sz="60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How does each chapter officer support?</a:t>
            </a:r>
          </a:p>
        </p:txBody>
      </p:sp>
    </p:spTree>
    <p:extLst>
      <p:ext uri="{BB962C8B-B14F-4D97-AF65-F5344CB8AC3E}">
        <p14:creationId xmlns:p14="http://schemas.microsoft.com/office/powerpoint/2010/main" val="746488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775</Words>
  <Application>Microsoft Office PowerPoint</Application>
  <PresentationFormat>Widescreen</PresentationFormat>
  <Paragraphs>114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Merriweather Sans</vt:lpstr>
      <vt:lpstr>Office Theme</vt:lpstr>
      <vt:lpstr>Affinity Programming in Your Chapter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KELUNDRA D SMITH</dc:creator>
  <cp:lastModifiedBy>Realenn Watters</cp:lastModifiedBy>
  <cp:revision>17</cp:revision>
  <dcterms:modified xsi:type="dcterms:W3CDTF">2019-02-25T18:58:58Z</dcterms:modified>
</cp:coreProperties>
</file>